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image" Target="../media/image-1-8.png"/><Relationship Id="rId9" Type="http://schemas.openxmlformats.org/officeDocument/2006/relationships/image" Target="../media/image-1-9.png"/><Relationship Id="rId10" Type="http://schemas.openxmlformats.org/officeDocument/2006/relationships/image" Target="../media/image-1-10.png"/><Relationship Id="rId11" Type="http://schemas.openxmlformats.org/officeDocument/2006/relationships/image" Target="../media/image-1-11.png"/><Relationship Id="rId12" Type="http://schemas.openxmlformats.org/officeDocument/2006/relationships/image" Target="../media/image-1-12.png"/><Relationship Id="rId13" Type="http://schemas.openxmlformats.org/officeDocument/2006/relationships/image" Target="../media/image-1-13.png"/><Relationship Id="rId14" Type="http://schemas.openxmlformats.org/officeDocument/2006/relationships/image" Target="../media/image-1-14.pn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image" Target="../media/image-2-9.png"/><Relationship Id="rId10" Type="http://schemas.openxmlformats.org/officeDocument/2006/relationships/image" Target="../media/image-2-10.png"/><Relationship Id="rId11" Type="http://schemas.openxmlformats.org/officeDocument/2006/relationships/image" Target="../media/image-2-11.png"/><Relationship Id="rId12" Type="http://schemas.openxmlformats.org/officeDocument/2006/relationships/image" Target="../media/image-2-12.png"/><Relationship Id="rId13" Type="http://schemas.openxmlformats.org/officeDocument/2006/relationships/image" Target="../media/image-2-13.png"/><Relationship Id="rId14" Type="http://schemas.openxmlformats.org/officeDocument/2006/relationships/image" Target="../media/image-2-14.png"/><Relationship Id="rId15" Type="http://schemas.openxmlformats.org/officeDocument/2006/relationships/image" Target="../media/image-2-10.png"/><Relationship Id="rId16" Type="http://schemas.openxmlformats.org/officeDocument/2006/relationships/image" Target="../media/image-2-16.png"/><Relationship Id="rId17" Type="http://schemas.openxmlformats.org/officeDocument/2006/relationships/image" Target="../media/image-2-17.png"/><Relationship Id="rId18" Type="http://schemas.openxmlformats.org/officeDocument/2006/relationships/image" Target="../media/image-2-18.png"/><Relationship Id="rId19" Type="http://schemas.openxmlformats.org/officeDocument/2006/relationships/image" Target="../media/image-2-19.png"/><Relationship Id="rId20" Type="http://schemas.openxmlformats.org/officeDocument/2006/relationships/image" Target="../media/image-2-20.png"/><Relationship Id="rId21" Type="http://schemas.openxmlformats.org/officeDocument/2006/relationships/image" Target="../media/image-2-3.png"/><Relationship Id="rId22" Type="http://schemas.openxmlformats.org/officeDocument/2006/relationships/image" Target="../media/image-2-22.png"/><Relationship Id="rId23" Type="http://schemas.openxmlformats.org/officeDocument/2006/relationships/image" Target="../media/image-2-4.png"/><Relationship Id="rId24" Type="http://schemas.openxmlformats.org/officeDocument/2006/relationships/slideLayout" Target="../slideLayouts/slideLayout1.xml"/><Relationship Id="rId2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310896" cy="310896"/>
          </a:xfrm>
          <a:prstGeom prst="ellipse">
            <a:avLst/>
          </a:prstGeom>
          <a:ln w="25400">
            <a:solidFill>
              <a:srgbClr val="A8D14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00000">
            <a:off x="603504" y="402336"/>
            <a:ext cx="128016" cy="201168"/>
          </a:xfrm>
          <a:prstGeom prst="ellipse">
            <a:avLst/>
          </a:prstGeom>
          <a:solidFill>
            <a:srgbClr val="A8D148"/>
          </a:solidFill>
          <a:ln/>
        </p:spPr>
      </p:sp>
      <p:sp>
        <p:nvSpPr>
          <p:cNvPr id="4" name="Text 2"/>
          <p:cNvSpPr/>
          <p:nvPr/>
        </p:nvSpPr>
        <p:spPr>
          <a:xfrm>
            <a:off x="914400" y="438912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spc="15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XTROWS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3291840" y="484632"/>
            <a:ext cx="37673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spc="120" kern="0" dirty="0">
                <a:solidFill>
                  <a:srgbClr val="C9D6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PREMIUM COMMERCIAL DISPLAY SOLUTIONS</a:t>
            </a:r>
            <a:endParaRPr lang="en-US" sz="750" dirty="0"/>
          </a:p>
        </p:txBody>
      </p:sp>
      <p:sp>
        <p:nvSpPr>
          <p:cNvPr id="6" name="Shape 4"/>
          <p:cNvSpPr/>
          <p:nvPr/>
        </p:nvSpPr>
        <p:spPr>
          <a:xfrm>
            <a:off x="502920" y="960120"/>
            <a:ext cx="3566160" cy="292608"/>
          </a:xfrm>
          <a:prstGeom prst="roundRect">
            <a:avLst>
              <a:gd name="adj" fmla="val 50000"/>
            </a:avLst>
          </a:prstGeom>
          <a:solidFill>
            <a:srgbClr val="1C5024"/>
          </a:solidFill>
          <a:ln/>
        </p:spPr>
      </p:sp>
      <p:sp>
        <p:nvSpPr>
          <p:cNvPr id="7" name="Text 5"/>
          <p:cNvSpPr/>
          <p:nvPr/>
        </p:nvSpPr>
        <p:spPr>
          <a:xfrm>
            <a:off x="502920" y="960120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STANDEE  •  ULTRA-SLIM A-FRAME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457200" y="1417320"/>
            <a:ext cx="6647688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OUT.</a:t>
            </a:r>
            <a:endParaRPr lang="en-US" sz="3800" dirty="0"/>
          </a:p>
          <a:p>
            <a:pPr indent="0" marL="0">
              <a:lnSpc>
                <a:spcPct val="98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FOLD AWAY.</a:t>
            </a:r>
            <a:endParaRPr lang="en-US" sz="3800" dirty="0"/>
          </a:p>
          <a:p>
            <a:pPr indent="0" marL="0">
              <a:lnSpc>
                <a:spcPct val="98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 BIGGER.</a:t>
            </a:r>
            <a:endParaRPr lang="en-US" sz="3800" dirty="0"/>
          </a:p>
        </p:txBody>
      </p:sp>
      <p:sp>
        <p:nvSpPr>
          <p:cNvPr id="9" name="Text 7"/>
          <p:cNvSpPr/>
          <p:nvPr/>
        </p:nvSpPr>
        <p:spPr>
          <a:xfrm>
            <a:off x="502920" y="3401568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50" kern="0" dirty="0">
                <a:solidFill>
                  <a:srgbClr val="A8D1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XTROWS AERO SERIES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02920" y="3721608"/>
            <a:ext cx="6309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C9D6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43" edition of our ultra-slim fold-flat standee — bigger presence, same 60-second tool-free setup.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2638044" y="7223760"/>
            <a:ext cx="2286000" cy="256032"/>
          </a:xfrm>
          <a:prstGeom prst="ellipse">
            <a:avLst/>
          </a:prstGeom>
          <a:solidFill>
            <a:srgbClr val="000000">
              <a:alpha val="28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3781044" y="6937004"/>
            <a:ext cx="-502920" cy="497068"/>
          </a:xfrm>
          <a:prstGeom prst="line">
            <a:avLst/>
          </a:prstGeom>
          <a:noFill/>
          <a:ln w="31750">
            <a:solidFill>
              <a:srgbClr val="3A3E3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781044" y="6937004"/>
            <a:ext cx="502920" cy="497068"/>
          </a:xfrm>
          <a:prstGeom prst="line">
            <a:avLst/>
          </a:prstGeom>
          <a:noFill/>
          <a:ln w="31750">
            <a:solidFill>
              <a:srgbClr val="3A3E3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278124" y="7434072"/>
            <a:ext cx="1005840" cy="0"/>
          </a:xfrm>
          <a:prstGeom prst="line">
            <a:avLst/>
          </a:prstGeom>
          <a:noFill/>
          <a:ln w="31750">
            <a:solidFill>
              <a:srgbClr val="3A3E3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095244" y="4297680"/>
            <a:ext cx="1371600" cy="2639324"/>
          </a:xfrm>
          <a:prstGeom prst="roundRect">
            <a:avLst>
              <a:gd name="adj" fmla="val 4000"/>
            </a:avLst>
          </a:prstGeom>
          <a:solidFill>
            <a:srgbClr val="F4F5F2"/>
          </a:solidFill>
          <a:ln w="12700">
            <a:solidFill>
              <a:srgbClr val="D8DBD3"/>
            </a:solidFill>
            <a:prstDash val="solid"/>
          </a:ln>
          <a:effectLst>
            <a:outerShdw sx="100000" sy="100000" kx="0" ky="0" algn="bl" rotWithShape="0" blurRad="203200" dist="63500" dir="5400000">
              <a:srgbClr val="000000">
                <a:alpha val="30000"/>
              </a:srgbClr>
            </a:outerShdw>
          </a:effectLst>
        </p:spPr>
      </p:sp>
      <p:pic>
        <p:nvPicPr>
          <p:cNvPr id="16" name="Image 0" descr="/sessions/busy-wizardly-thompson/mnt/outputs/xb2/assets/green_gradi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3159252" y="4361688"/>
            <a:ext cx="1243584" cy="1735531"/>
          </a:xfrm>
          <a:prstGeom prst="rect">
            <a:avLst/>
          </a:prstGeom>
        </p:spPr>
      </p:pic>
      <p:sp>
        <p:nvSpPr>
          <p:cNvPr id="17" name="Shape 14"/>
          <p:cNvSpPr/>
          <p:nvPr/>
        </p:nvSpPr>
        <p:spPr>
          <a:xfrm>
            <a:off x="3250692" y="4471416"/>
            <a:ext cx="1060704" cy="91440"/>
          </a:xfrm>
          <a:prstGeom prst="roundRect">
            <a:avLst>
              <a:gd name="adj" fmla="val 20000"/>
            </a:avLst>
          </a:prstGeom>
          <a:solidFill>
            <a:srgbClr val="FFFFFF">
              <a:alpha val="75000"/>
            </a:srgbClr>
          </a:solidFill>
          <a:ln/>
        </p:spPr>
      </p:sp>
      <p:sp>
        <p:nvSpPr>
          <p:cNvPr id="18" name="Shape 15"/>
          <p:cNvSpPr/>
          <p:nvPr/>
        </p:nvSpPr>
        <p:spPr>
          <a:xfrm>
            <a:off x="3250692" y="4617720"/>
            <a:ext cx="583387" cy="73152"/>
          </a:xfrm>
          <a:prstGeom prst="roundRect">
            <a:avLst>
              <a:gd name="adj" fmla="val 25000"/>
            </a:avLst>
          </a:prstGeom>
          <a:solidFill>
            <a:srgbClr val="FFFFFF">
              <a:alpha val="55000"/>
            </a:srgbClr>
          </a:solidFill>
          <a:ln/>
        </p:spPr>
      </p:sp>
      <p:sp>
        <p:nvSpPr>
          <p:cNvPr id="19" name="Shape 16"/>
          <p:cNvSpPr/>
          <p:nvPr/>
        </p:nvSpPr>
        <p:spPr>
          <a:xfrm>
            <a:off x="3579876" y="5028286"/>
            <a:ext cx="402336" cy="402336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0" name="Image 1" descr="/sessions/busy-wizardly-thompson/mnt/outputs/xb2/assets/icons_png/video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0402" y="5118811"/>
            <a:ext cx="221285" cy="221285"/>
          </a:xfrm>
          <a:prstGeom prst="rect">
            <a:avLst/>
          </a:prstGeom>
        </p:spPr>
      </p:pic>
      <p:sp>
        <p:nvSpPr>
          <p:cNvPr id="21" name="Shape 17"/>
          <p:cNvSpPr/>
          <p:nvPr/>
        </p:nvSpPr>
        <p:spPr>
          <a:xfrm>
            <a:off x="3159252" y="6097219"/>
            <a:ext cx="1243584" cy="83978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2" name="Shape 18"/>
          <p:cNvSpPr/>
          <p:nvPr/>
        </p:nvSpPr>
        <p:spPr>
          <a:xfrm>
            <a:off x="3680460" y="6416528"/>
            <a:ext cx="201168" cy="201168"/>
          </a:xfrm>
          <a:prstGeom prst="ellipse">
            <a:avLst/>
          </a:prstGeom>
          <a:ln w="19050">
            <a:solidFill>
              <a:srgbClr val="2F7A34"/>
            </a:solidFill>
            <a:prstDash val="solid"/>
          </a:ln>
        </p:spPr>
      </p:sp>
      <p:sp>
        <p:nvSpPr>
          <p:cNvPr id="23" name="Shape 19"/>
          <p:cNvSpPr/>
          <p:nvPr/>
        </p:nvSpPr>
        <p:spPr>
          <a:xfrm>
            <a:off x="457200" y="4389120"/>
            <a:ext cx="1691640" cy="566928"/>
          </a:xfrm>
          <a:prstGeom prst="roundRect">
            <a:avLst>
              <a:gd name="adj" fmla="val 14516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</p:sp>
      <p:sp>
        <p:nvSpPr>
          <p:cNvPr id="24" name="Text 20"/>
          <p:cNvSpPr/>
          <p:nvPr/>
        </p:nvSpPr>
        <p:spPr>
          <a:xfrm>
            <a:off x="621792" y="4453128"/>
            <a:ext cx="1362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ULTRA-SLIM</a:t>
            </a:r>
            <a:endParaRPr lang="en-US" sz="1050" dirty="0"/>
          </a:p>
        </p:txBody>
      </p:sp>
      <p:sp>
        <p:nvSpPr>
          <p:cNvPr id="25" name="Text 21"/>
          <p:cNvSpPr/>
          <p:nvPr/>
        </p:nvSpPr>
        <p:spPr>
          <a:xfrm>
            <a:off x="621792" y="4690872"/>
            <a:ext cx="1362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C9D6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Fold-Flat Profile</a:t>
            </a:r>
            <a:endParaRPr lang="en-US" sz="800" dirty="0"/>
          </a:p>
        </p:txBody>
      </p:sp>
      <p:sp>
        <p:nvSpPr>
          <p:cNvPr id="26" name="Shape 22"/>
          <p:cNvSpPr/>
          <p:nvPr/>
        </p:nvSpPr>
        <p:spPr>
          <a:xfrm>
            <a:off x="5413248" y="5406196"/>
            <a:ext cx="1691640" cy="566928"/>
          </a:xfrm>
          <a:prstGeom prst="roundRect">
            <a:avLst>
              <a:gd name="adj" fmla="val 14516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</p:sp>
      <p:sp>
        <p:nvSpPr>
          <p:cNvPr id="27" name="Text 23"/>
          <p:cNvSpPr/>
          <p:nvPr/>
        </p:nvSpPr>
        <p:spPr>
          <a:xfrm>
            <a:off x="5577840" y="5470204"/>
            <a:ext cx="1362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178°</a:t>
            </a:r>
            <a:endParaRPr lang="en-US" sz="1050" dirty="0"/>
          </a:p>
        </p:txBody>
      </p:sp>
      <p:sp>
        <p:nvSpPr>
          <p:cNvPr id="28" name="Text 24"/>
          <p:cNvSpPr/>
          <p:nvPr/>
        </p:nvSpPr>
        <p:spPr>
          <a:xfrm>
            <a:off x="5577840" y="5707948"/>
            <a:ext cx="1362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9D6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Wide Viewing Angle</a:t>
            </a:r>
            <a:endParaRPr lang="en-US" sz="800" dirty="0"/>
          </a:p>
        </p:txBody>
      </p:sp>
      <p:sp>
        <p:nvSpPr>
          <p:cNvPr id="29" name="Shape 25"/>
          <p:cNvSpPr/>
          <p:nvPr/>
        </p:nvSpPr>
        <p:spPr>
          <a:xfrm>
            <a:off x="457200" y="6356353"/>
            <a:ext cx="1691640" cy="566928"/>
          </a:xfrm>
          <a:prstGeom prst="roundRect">
            <a:avLst>
              <a:gd name="adj" fmla="val 14516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</p:sp>
      <p:sp>
        <p:nvSpPr>
          <p:cNvPr id="30" name="Text 26"/>
          <p:cNvSpPr/>
          <p:nvPr/>
        </p:nvSpPr>
        <p:spPr>
          <a:xfrm>
            <a:off x="621792" y="6420361"/>
            <a:ext cx="1362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 SEC</a:t>
            </a:r>
            <a:endParaRPr lang="en-US" sz="1050" dirty="0"/>
          </a:p>
        </p:txBody>
      </p:sp>
      <p:sp>
        <p:nvSpPr>
          <p:cNvPr id="31" name="Text 27"/>
          <p:cNvSpPr/>
          <p:nvPr/>
        </p:nvSpPr>
        <p:spPr>
          <a:xfrm>
            <a:off x="621792" y="6658105"/>
            <a:ext cx="1362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C9D6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Tool-Free Setup</a:t>
            </a:r>
            <a:endParaRPr lang="en-US" sz="800" dirty="0"/>
          </a:p>
        </p:txBody>
      </p:sp>
      <p:sp>
        <p:nvSpPr>
          <p:cNvPr id="32" name="Shape 28"/>
          <p:cNvSpPr/>
          <p:nvPr/>
        </p:nvSpPr>
        <p:spPr>
          <a:xfrm>
            <a:off x="856793" y="7543800"/>
            <a:ext cx="457200" cy="457200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33" name="Image 2" descr="/sessions/busy-wizardly-thompson/mnt/outputs/xb2/assets/icons_png/slim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521" y="7653528"/>
            <a:ext cx="237744" cy="237744"/>
          </a:xfrm>
          <a:prstGeom prst="rect">
            <a:avLst/>
          </a:prstGeom>
        </p:spPr>
      </p:pic>
      <p:sp>
        <p:nvSpPr>
          <p:cNvPr id="34" name="Text 29"/>
          <p:cNvSpPr/>
          <p:nvPr/>
        </p:nvSpPr>
        <p:spPr>
          <a:xfrm>
            <a:off x="320040" y="8074152"/>
            <a:ext cx="153070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Ultra-Slim</a:t>
            </a:r>
            <a:endParaRPr lang="en-US" sz="9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Fold-Flat Profile</a:t>
            </a:r>
            <a:endParaRPr lang="en-US" sz="950" dirty="0"/>
          </a:p>
        </p:txBody>
      </p:sp>
      <p:sp>
        <p:nvSpPr>
          <p:cNvPr id="35" name="Shape 30"/>
          <p:cNvSpPr/>
          <p:nvPr/>
        </p:nvSpPr>
        <p:spPr>
          <a:xfrm>
            <a:off x="2204618" y="7543800"/>
            <a:ext cx="457200" cy="457200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36" name="Image 3" descr="/sessions/busy-wizardly-thompson/mnt/outputs/xb2/assets/icons_png/uh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4346" y="7653528"/>
            <a:ext cx="237744" cy="237744"/>
          </a:xfrm>
          <a:prstGeom prst="rect">
            <a:avLst/>
          </a:prstGeom>
        </p:spPr>
      </p:pic>
      <p:sp>
        <p:nvSpPr>
          <p:cNvPr id="37" name="Text 31"/>
          <p:cNvSpPr/>
          <p:nvPr/>
        </p:nvSpPr>
        <p:spPr>
          <a:xfrm>
            <a:off x="1667866" y="8074152"/>
            <a:ext cx="153070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HD 1080p</a:t>
            </a:r>
            <a:endParaRPr lang="en-US" sz="9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Display</a:t>
            </a:r>
            <a:endParaRPr lang="en-US" sz="950" dirty="0"/>
          </a:p>
        </p:txBody>
      </p:sp>
      <p:sp>
        <p:nvSpPr>
          <p:cNvPr id="38" name="Shape 32"/>
          <p:cNvSpPr/>
          <p:nvPr/>
        </p:nvSpPr>
        <p:spPr>
          <a:xfrm>
            <a:off x="3552444" y="7543800"/>
            <a:ext cx="457200" cy="457200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39" name="Image 4" descr="/sessions/busy-wizardly-thompson/mnt/outputs/xb2/assets/icons_png/androi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2172" y="7653528"/>
            <a:ext cx="237744" cy="237744"/>
          </a:xfrm>
          <a:prstGeom prst="rect">
            <a:avLst/>
          </a:prstGeom>
        </p:spPr>
      </p:pic>
      <p:sp>
        <p:nvSpPr>
          <p:cNvPr id="40" name="Text 33"/>
          <p:cNvSpPr/>
          <p:nvPr/>
        </p:nvSpPr>
        <p:spPr>
          <a:xfrm>
            <a:off x="3015691" y="8074152"/>
            <a:ext cx="153070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Android 9</a:t>
            </a:r>
            <a:endParaRPr lang="en-US" sz="9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System</a:t>
            </a:r>
            <a:endParaRPr lang="en-US" sz="950" dirty="0"/>
          </a:p>
        </p:txBody>
      </p:sp>
      <p:sp>
        <p:nvSpPr>
          <p:cNvPr id="41" name="Shape 34"/>
          <p:cNvSpPr/>
          <p:nvPr/>
        </p:nvSpPr>
        <p:spPr>
          <a:xfrm>
            <a:off x="4900270" y="7543800"/>
            <a:ext cx="457200" cy="457200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42" name="Image 5" descr="/sessions/busy-wizardly-thompson/mnt/outputs/xb2/assets/icons_png/wifi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9998" y="7653528"/>
            <a:ext cx="237744" cy="237744"/>
          </a:xfrm>
          <a:prstGeom prst="rect">
            <a:avLst/>
          </a:prstGeom>
        </p:spPr>
      </p:pic>
      <p:sp>
        <p:nvSpPr>
          <p:cNvPr id="43" name="Text 35"/>
          <p:cNvSpPr/>
          <p:nvPr/>
        </p:nvSpPr>
        <p:spPr>
          <a:xfrm>
            <a:off x="4363517" y="8074152"/>
            <a:ext cx="153070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Wi-Fi</a:t>
            </a:r>
            <a:endParaRPr lang="en-US" sz="9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Ready</a:t>
            </a:r>
            <a:endParaRPr lang="en-US" sz="950" dirty="0"/>
          </a:p>
        </p:txBody>
      </p:sp>
      <p:sp>
        <p:nvSpPr>
          <p:cNvPr id="44" name="Shape 36"/>
          <p:cNvSpPr/>
          <p:nvPr/>
        </p:nvSpPr>
        <p:spPr>
          <a:xfrm>
            <a:off x="6248095" y="7543800"/>
            <a:ext cx="457200" cy="457200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45" name="Image 6" descr="/sessions/busy-wizardly-thompson/mnt/outputs/xb2/assets/icons_png/usb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57823" y="7653528"/>
            <a:ext cx="237744" cy="237744"/>
          </a:xfrm>
          <a:prstGeom prst="rect">
            <a:avLst/>
          </a:prstGeom>
        </p:spPr>
      </p:pic>
      <p:sp>
        <p:nvSpPr>
          <p:cNvPr id="46" name="Text 37"/>
          <p:cNvSpPr/>
          <p:nvPr/>
        </p:nvSpPr>
        <p:spPr>
          <a:xfrm>
            <a:off x="5711342" y="8074152"/>
            <a:ext cx="153070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USB, LAN</a:t>
            </a:r>
            <a:endParaRPr lang="en-US" sz="9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HDMI</a:t>
            </a:r>
            <a:endParaRPr lang="en-US" sz="950" dirty="0"/>
          </a:p>
        </p:txBody>
      </p:sp>
      <p:sp>
        <p:nvSpPr>
          <p:cNvPr id="47" name="Shape 38"/>
          <p:cNvSpPr/>
          <p:nvPr/>
        </p:nvSpPr>
        <p:spPr>
          <a:xfrm>
            <a:off x="856793" y="8458200"/>
            <a:ext cx="457200" cy="457200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48" name="Image 7" descr="/sessions/busy-wizardly-thompson/mnt/outputs/xb2/assets/icons_png/speaker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6521" y="8567928"/>
            <a:ext cx="237744" cy="237744"/>
          </a:xfrm>
          <a:prstGeom prst="rect">
            <a:avLst/>
          </a:prstGeom>
        </p:spPr>
      </p:pic>
      <p:sp>
        <p:nvSpPr>
          <p:cNvPr id="49" name="Text 39"/>
          <p:cNvSpPr/>
          <p:nvPr/>
        </p:nvSpPr>
        <p:spPr>
          <a:xfrm>
            <a:off x="320040" y="8988552"/>
            <a:ext cx="153070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Built-in Stereo</a:t>
            </a:r>
            <a:endParaRPr lang="en-US" sz="9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Speakers</a:t>
            </a:r>
            <a:endParaRPr lang="en-US" sz="950" dirty="0"/>
          </a:p>
        </p:txBody>
      </p:sp>
      <p:sp>
        <p:nvSpPr>
          <p:cNvPr id="50" name="Shape 40"/>
          <p:cNvSpPr/>
          <p:nvPr/>
        </p:nvSpPr>
        <p:spPr>
          <a:xfrm>
            <a:off x="2204618" y="8458200"/>
            <a:ext cx="457200" cy="457200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51" name="Image 8" descr="/sessions/busy-wizardly-thompson/mnt/outputs/xb2/assets/icons_png/clou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14346" y="8567928"/>
            <a:ext cx="237744" cy="237744"/>
          </a:xfrm>
          <a:prstGeom prst="rect">
            <a:avLst/>
          </a:prstGeom>
        </p:spPr>
      </p:pic>
      <p:sp>
        <p:nvSpPr>
          <p:cNvPr id="52" name="Text 41"/>
          <p:cNvSpPr/>
          <p:nvPr/>
        </p:nvSpPr>
        <p:spPr>
          <a:xfrm>
            <a:off x="1667866" y="8988552"/>
            <a:ext cx="153070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Optional</a:t>
            </a:r>
            <a:endParaRPr lang="en-US" sz="9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CMS</a:t>
            </a:r>
            <a:endParaRPr lang="en-US" sz="950" dirty="0"/>
          </a:p>
        </p:txBody>
      </p:sp>
      <p:sp>
        <p:nvSpPr>
          <p:cNvPr id="53" name="Shape 42"/>
          <p:cNvSpPr/>
          <p:nvPr/>
        </p:nvSpPr>
        <p:spPr>
          <a:xfrm>
            <a:off x="3552444" y="8458200"/>
            <a:ext cx="457200" cy="457200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54" name="Image 9" descr="/sessions/busy-wizardly-thompson/mnt/outputs/xb2/assets/icons_png/shiel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62172" y="8567928"/>
            <a:ext cx="237744" cy="237744"/>
          </a:xfrm>
          <a:prstGeom prst="rect">
            <a:avLst/>
          </a:prstGeom>
        </p:spPr>
      </p:pic>
      <p:sp>
        <p:nvSpPr>
          <p:cNvPr id="55" name="Text 43"/>
          <p:cNvSpPr/>
          <p:nvPr/>
        </p:nvSpPr>
        <p:spPr>
          <a:xfrm>
            <a:off x="3015691" y="8988552"/>
            <a:ext cx="153070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Toughened</a:t>
            </a:r>
            <a:endParaRPr lang="en-US" sz="9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Glass Front</a:t>
            </a:r>
            <a:endParaRPr lang="en-US" sz="950" dirty="0"/>
          </a:p>
        </p:txBody>
      </p:sp>
      <p:sp>
        <p:nvSpPr>
          <p:cNvPr id="56" name="Shape 44"/>
          <p:cNvSpPr/>
          <p:nvPr/>
        </p:nvSpPr>
        <p:spPr>
          <a:xfrm>
            <a:off x="4900270" y="8458200"/>
            <a:ext cx="457200" cy="457200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57" name="Image 10" descr="/sessions/busy-wizardly-thompson/mnt/outputs/xb2/assets/icons_png/eco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09998" y="8567928"/>
            <a:ext cx="237744" cy="237744"/>
          </a:xfrm>
          <a:prstGeom prst="rect">
            <a:avLst/>
          </a:prstGeom>
        </p:spPr>
      </p:pic>
      <p:sp>
        <p:nvSpPr>
          <p:cNvPr id="58" name="Text 45"/>
          <p:cNvSpPr/>
          <p:nvPr/>
        </p:nvSpPr>
        <p:spPr>
          <a:xfrm>
            <a:off x="4363517" y="8988552"/>
            <a:ext cx="153070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Ultra-Low Power</a:t>
            </a:r>
            <a:endParaRPr lang="en-US" sz="9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≤75W</a:t>
            </a:r>
            <a:endParaRPr lang="en-US" sz="950" dirty="0"/>
          </a:p>
        </p:txBody>
      </p:sp>
      <p:sp>
        <p:nvSpPr>
          <p:cNvPr id="59" name="Shape 46"/>
          <p:cNvSpPr/>
          <p:nvPr/>
        </p:nvSpPr>
        <p:spPr>
          <a:xfrm>
            <a:off x="6248095" y="8458200"/>
            <a:ext cx="457200" cy="457200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60" name="Image 11" descr="/sessions/busy-wizardly-thompson/mnt/outputs/xb2/assets/icons_png/fol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57823" y="8567928"/>
            <a:ext cx="237744" cy="237744"/>
          </a:xfrm>
          <a:prstGeom prst="rect">
            <a:avLst/>
          </a:prstGeom>
        </p:spPr>
      </p:pic>
      <p:sp>
        <p:nvSpPr>
          <p:cNvPr id="61" name="Text 47"/>
          <p:cNvSpPr/>
          <p:nvPr/>
        </p:nvSpPr>
        <p:spPr>
          <a:xfrm>
            <a:off x="5711342" y="8988552"/>
            <a:ext cx="153070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Tool-Free</a:t>
            </a:r>
            <a:endParaRPr lang="en-US" sz="9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Fold Setup</a:t>
            </a:r>
            <a:endParaRPr lang="en-US" sz="950" dirty="0"/>
          </a:p>
        </p:txBody>
      </p:sp>
      <p:sp>
        <p:nvSpPr>
          <p:cNvPr id="62" name="Shape 48"/>
          <p:cNvSpPr/>
          <p:nvPr/>
        </p:nvSpPr>
        <p:spPr>
          <a:xfrm>
            <a:off x="457200" y="9464040"/>
            <a:ext cx="6647688" cy="868680"/>
          </a:xfrm>
          <a:prstGeom prst="roundRect">
            <a:avLst>
              <a:gd name="adj" fmla="val 12632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35000"/>
              </a:srgbClr>
            </a:solidFill>
            <a:prstDash val="solid"/>
          </a:ln>
        </p:spPr>
      </p:sp>
      <p:sp>
        <p:nvSpPr>
          <p:cNvPr id="63" name="Shape 49"/>
          <p:cNvSpPr/>
          <p:nvPr/>
        </p:nvSpPr>
        <p:spPr>
          <a:xfrm>
            <a:off x="621792" y="9592056"/>
            <a:ext cx="621792" cy="621792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/>
        </p:spPr>
      </p:sp>
      <p:pic>
        <p:nvPicPr>
          <p:cNvPr id="64" name="Image 12" descr="/sessions/busy-wizardly-thompson/mnt/outputs/xb2/assets/qr_explore_aero-43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7512" y="9637776"/>
            <a:ext cx="530352" cy="530352"/>
          </a:xfrm>
          <a:prstGeom prst="rect">
            <a:avLst/>
          </a:prstGeom>
        </p:spPr>
      </p:pic>
      <p:sp>
        <p:nvSpPr>
          <p:cNvPr id="65" name="Text 50"/>
          <p:cNvSpPr/>
          <p:nvPr/>
        </p:nvSpPr>
        <p:spPr>
          <a:xfrm>
            <a:off x="1417320" y="9601200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EXPLORE THIS PRODUCT</a:t>
            </a:r>
            <a:endParaRPr lang="en-US" sz="1100" dirty="0"/>
          </a:p>
        </p:txBody>
      </p:sp>
      <p:sp>
        <p:nvSpPr>
          <p:cNvPr id="66" name="Text 51"/>
          <p:cNvSpPr/>
          <p:nvPr/>
        </p:nvSpPr>
        <p:spPr>
          <a:xfrm>
            <a:off x="1417320" y="9857232"/>
            <a:ext cx="384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9D6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Scan for product video, full specs &amp; downloads</a:t>
            </a:r>
            <a:endParaRPr lang="en-US" sz="900" dirty="0"/>
          </a:p>
        </p:txBody>
      </p:sp>
      <p:sp>
        <p:nvSpPr>
          <p:cNvPr id="67" name="Text 52"/>
          <p:cNvSpPr/>
          <p:nvPr/>
        </p:nvSpPr>
        <p:spPr>
          <a:xfrm>
            <a:off x="1417320" y="10058400"/>
            <a:ext cx="384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8D1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www.xtrows.com/aero-43</a:t>
            </a:r>
            <a:endParaRPr lang="en-US" sz="900" dirty="0"/>
          </a:p>
        </p:txBody>
      </p:sp>
      <p:sp>
        <p:nvSpPr>
          <p:cNvPr id="68" name="Text 53"/>
          <p:cNvSpPr/>
          <p:nvPr/>
        </p:nvSpPr>
        <p:spPr>
          <a:xfrm>
            <a:off x="5577840" y="9628632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MADE IN</a:t>
            </a:r>
            <a:endParaRPr lang="en-US" sz="1000" dirty="0"/>
          </a:p>
          <a:p>
            <a:pPr algn="r"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INDIA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2F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XTROWS AERO SERIES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57200" y="384048"/>
            <a:ext cx="61904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50" kern="0" dirty="0">
                <a:solidFill>
                  <a:srgbClr val="5C68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BENEFITS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38912" y="621792"/>
            <a:ext cx="668426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172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 ON ITS FEET.</a:t>
            </a:r>
            <a:endParaRPr lang="en-US" sz="25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172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BIG ON IMPACT.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457200" y="1536192"/>
            <a:ext cx="3200400" cy="777240"/>
          </a:xfrm>
          <a:prstGeom prst="roundRect">
            <a:avLst>
              <a:gd name="adj" fmla="val 11765"/>
            </a:avLst>
          </a:prstGeom>
          <a:solidFill>
            <a:srgbClr val="F7F8F5"/>
          </a:solidFill>
          <a:ln/>
          <a:effectLst>
            <a:outerShdw sx="100000" sy="100000" kx="0" ky="0" algn="bl" rotWithShape="0" blurRad="101600" dist="25400" dir="54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21792" y="1696212"/>
            <a:ext cx="438912" cy="438912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7" name="Image 0" descr="/sessions/busy-wizardly-thompson/mnt/outputs/xb2/assets/icons_png/char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7131" y="1801551"/>
            <a:ext cx="228234" cy="22823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207008" y="1655064"/>
            <a:ext cx="2286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 Attention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1207008" y="1901952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830" dirty="0">
                <a:solidFill>
                  <a:srgbClr val="5C68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large-format portrait screen that commands attention at entrances and checkout points.</a:t>
            </a:r>
            <a:endParaRPr lang="en-US" sz="830" dirty="0"/>
          </a:p>
        </p:txBody>
      </p:sp>
      <p:sp>
        <p:nvSpPr>
          <p:cNvPr id="10" name="Shape 7"/>
          <p:cNvSpPr/>
          <p:nvPr/>
        </p:nvSpPr>
        <p:spPr>
          <a:xfrm>
            <a:off x="3904488" y="1536192"/>
            <a:ext cx="3200400" cy="777240"/>
          </a:xfrm>
          <a:prstGeom prst="roundRect">
            <a:avLst>
              <a:gd name="adj" fmla="val 11765"/>
            </a:avLst>
          </a:prstGeom>
          <a:solidFill>
            <a:srgbClr val="F7F8F5"/>
          </a:solidFill>
          <a:ln/>
          <a:effectLst>
            <a:outerShdw sx="100000" sy="100000" kx="0" ky="0" algn="bl" rotWithShape="0" blurRad="101600" dist="25400" dir="5400000">
              <a:srgbClr val="000000">
                <a:alpha val="8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069080" y="1696212"/>
            <a:ext cx="438912" cy="438912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12" name="Image 1" descr="/sessions/busy-wizardly-thompson/mnt/outputs/xb2/assets/icons_png/coin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4419" y="1801551"/>
            <a:ext cx="228234" cy="22823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654296" y="1655064"/>
            <a:ext cx="2286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Cost, High Impact</a:t>
            </a:r>
            <a:endParaRPr lang="en-US" sz="1150" dirty="0"/>
          </a:p>
        </p:txBody>
      </p:sp>
      <p:sp>
        <p:nvSpPr>
          <p:cNvPr id="14" name="Text 10"/>
          <p:cNvSpPr/>
          <p:nvPr/>
        </p:nvSpPr>
        <p:spPr>
          <a:xfrm>
            <a:off x="4654296" y="1901952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830" dirty="0">
                <a:solidFill>
                  <a:srgbClr val="5C68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One-time hardware investment replaces recurring printed standee costs.</a:t>
            </a:r>
            <a:endParaRPr lang="en-US" sz="830" dirty="0"/>
          </a:p>
        </p:txBody>
      </p:sp>
      <p:sp>
        <p:nvSpPr>
          <p:cNvPr id="15" name="Shape 11"/>
          <p:cNvSpPr/>
          <p:nvPr/>
        </p:nvSpPr>
        <p:spPr>
          <a:xfrm>
            <a:off x="457200" y="2459736"/>
            <a:ext cx="3200400" cy="777240"/>
          </a:xfrm>
          <a:prstGeom prst="roundRect">
            <a:avLst>
              <a:gd name="adj" fmla="val 11765"/>
            </a:avLst>
          </a:prstGeom>
          <a:solidFill>
            <a:srgbClr val="F7F8F5"/>
          </a:solidFill>
          <a:ln/>
          <a:effectLst>
            <a:outerShdw sx="100000" sy="100000" kx="0" ky="0" algn="bl" rotWithShape="0" blurRad="101600" dist="25400" dir="5400000">
              <a:srgbClr val="000000">
                <a:alpha val="8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21792" y="2619756"/>
            <a:ext cx="438912" cy="438912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17" name="Image 2" descr="/sessions/busy-wizardly-thompson/mnt/outputs/xb2/assets/icons_png/fol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131" y="2725095"/>
            <a:ext cx="228234" cy="228234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207008" y="2578608"/>
            <a:ext cx="2286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Up in Seconds</a:t>
            </a:r>
            <a:endParaRPr lang="en-US" sz="1150" dirty="0"/>
          </a:p>
        </p:txBody>
      </p:sp>
      <p:sp>
        <p:nvSpPr>
          <p:cNvPr id="19" name="Text 14"/>
          <p:cNvSpPr/>
          <p:nvPr/>
        </p:nvSpPr>
        <p:spPr>
          <a:xfrm>
            <a:off x="1207008" y="2825496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830" dirty="0">
                <a:solidFill>
                  <a:srgbClr val="5C68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Tool-free A-frame unfolds and locks in place — no installation crew needed.</a:t>
            </a:r>
            <a:endParaRPr lang="en-US" sz="830" dirty="0"/>
          </a:p>
        </p:txBody>
      </p:sp>
      <p:sp>
        <p:nvSpPr>
          <p:cNvPr id="20" name="Shape 15"/>
          <p:cNvSpPr/>
          <p:nvPr/>
        </p:nvSpPr>
        <p:spPr>
          <a:xfrm>
            <a:off x="3904488" y="2459736"/>
            <a:ext cx="3200400" cy="777240"/>
          </a:xfrm>
          <a:prstGeom prst="roundRect">
            <a:avLst>
              <a:gd name="adj" fmla="val 11765"/>
            </a:avLst>
          </a:prstGeom>
          <a:solidFill>
            <a:srgbClr val="F7F8F5"/>
          </a:solidFill>
          <a:ln/>
          <a:effectLst>
            <a:outerShdw sx="100000" sy="100000" kx="0" ky="0" algn="bl" rotWithShape="0" blurRad="101600" dist="25400" dir="5400000">
              <a:srgbClr val="000000">
                <a:alpha val="8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4069080" y="2619756"/>
            <a:ext cx="438912" cy="438912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22" name="Image 3" descr="/sessions/busy-wizardly-thompson/mnt/outputs/xb2/assets/icons_png/chec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4419" y="2725095"/>
            <a:ext cx="228234" cy="228234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4654296" y="2578608"/>
            <a:ext cx="2286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It Anywhere</a:t>
            </a:r>
            <a:endParaRPr lang="en-US" sz="1150" dirty="0"/>
          </a:p>
        </p:txBody>
      </p:sp>
      <p:sp>
        <p:nvSpPr>
          <p:cNvPr id="24" name="Text 18"/>
          <p:cNvSpPr/>
          <p:nvPr/>
        </p:nvSpPr>
        <p:spPr>
          <a:xfrm>
            <a:off x="4654296" y="2825496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830" dirty="0">
                <a:solidFill>
                  <a:srgbClr val="5C68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Lightweight and foldable — relocate between stores, events or seasons with ease.</a:t>
            </a:r>
            <a:endParaRPr lang="en-US" sz="830" dirty="0"/>
          </a:p>
        </p:txBody>
      </p:sp>
      <p:sp>
        <p:nvSpPr>
          <p:cNvPr id="25" name="Text 19"/>
          <p:cNvSpPr/>
          <p:nvPr/>
        </p:nvSpPr>
        <p:spPr>
          <a:xfrm>
            <a:off x="457200" y="3438144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2F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AERO WORKS</a:t>
            </a:r>
            <a:endParaRPr lang="en-US" sz="1100" dirty="0"/>
          </a:p>
        </p:txBody>
      </p:sp>
      <p:sp>
        <p:nvSpPr>
          <p:cNvPr id="26" name="Shape 20"/>
          <p:cNvSpPr/>
          <p:nvPr/>
        </p:nvSpPr>
        <p:spPr>
          <a:xfrm>
            <a:off x="1070991" y="3730752"/>
            <a:ext cx="365760" cy="365760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27" name="Image 4" descr="/sessions/busy-wizardly-thompson/mnt/outputs/xb2/assets/icons_png/stor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8773" y="3818534"/>
            <a:ext cx="190195" cy="190195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320040" y="4151376"/>
            <a:ext cx="186766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Retail Entrances</a:t>
            </a:r>
            <a:endParaRPr lang="en-US" sz="850" dirty="0"/>
          </a:p>
        </p:txBody>
      </p:sp>
      <p:sp>
        <p:nvSpPr>
          <p:cNvPr id="29" name="Shape 22"/>
          <p:cNvSpPr/>
          <p:nvPr/>
        </p:nvSpPr>
        <p:spPr>
          <a:xfrm>
            <a:off x="2755773" y="3730752"/>
            <a:ext cx="365760" cy="365760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30" name="Image 5" descr="/sessions/busy-wizardly-thompson/mnt/outputs/xb2/assets/icons_png/bag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3555" y="3818534"/>
            <a:ext cx="190195" cy="190195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2004822" y="4151376"/>
            <a:ext cx="186766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Malls &amp; Shopping</a:t>
            </a:r>
            <a:endParaRPr lang="en-US" sz="850" dirty="0"/>
          </a:p>
        </p:txBody>
      </p:sp>
      <p:sp>
        <p:nvSpPr>
          <p:cNvPr id="32" name="Shape 24"/>
          <p:cNvSpPr/>
          <p:nvPr/>
        </p:nvSpPr>
        <p:spPr>
          <a:xfrm>
            <a:off x="4440555" y="3730752"/>
            <a:ext cx="365760" cy="365760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33" name="Image 6" descr="/sessions/busy-wizardly-thompson/mnt/outputs/xb2/assets/icons_png/hotel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8337" y="3818534"/>
            <a:ext cx="190195" cy="190195"/>
          </a:xfrm>
          <a:prstGeom prst="rect">
            <a:avLst/>
          </a:prstGeom>
        </p:spPr>
      </p:pic>
      <p:sp>
        <p:nvSpPr>
          <p:cNvPr id="34" name="Text 25"/>
          <p:cNvSpPr/>
          <p:nvPr/>
        </p:nvSpPr>
        <p:spPr>
          <a:xfrm>
            <a:off x="3689604" y="4151376"/>
            <a:ext cx="186766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Hotels &amp; Lobbies</a:t>
            </a:r>
            <a:endParaRPr lang="en-US" sz="850" dirty="0"/>
          </a:p>
        </p:txBody>
      </p:sp>
      <p:sp>
        <p:nvSpPr>
          <p:cNvPr id="35" name="Shape 26"/>
          <p:cNvSpPr/>
          <p:nvPr/>
        </p:nvSpPr>
        <p:spPr>
          <a:xfrm>
            <a:off x="6125337" y="3730752"/>
            <a:ext cx="365760" cy="365760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36" name="Image 7" descr="/sessions/busy-wizardly-thompson/mnt/outputs/xb2/assets/icons_png/utensils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3119" y="3818534"/>
            <a:ext cx="190195" cy="190195"/>
          </a:xfrm>
          <a:prstGeom prst="rect">
            <a:avLst/>
          </a:prstGeom>
        </p:spPr>
      </p:pic>
      <p:sp>
        <p:nvSpPr>
          <p:cNvPr id="37" name="Text 27"/>
          <p:cNvSpPr/>
          <p:nvPr/>
        </p:nvSpPr>
        <p:spPr>
          <a:xfrm>
            <a:off x="5374386" y="4151376"/>
            <a:ext cx="186766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Restaurants &amp; Cafes</a:t>
            </a:r>
            <a:endParaRPr lang="en-US" sz="850" dirty="0"/>
          </a:p>
        </p:txBody>
      </p:sp>
      <p:sp>
        <p:nvSpPr>
          <p:cNvPr id="38" name="Shape 28"/>
          <p:cNvSpPr/>
          <p:nvPr/>
        </p:nvSpPr>
        <p:spPr>
          <a:xfrm>
            <a:off x="1070991" y="4480560"/>
            <a:ext cx="365760" cy="365760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39" name="Image 8" descr="/sessions/busy-wizardly-thompson/mnt/outputs/xb2/assets/icons_png/building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8773" y="4568342"/>
            <a:ext cx="190195" cy="190195"/>
          </a:xfrm>
          <a:prstGeom prst="rect">
            <a:avLst/>
          </a:prstGeom>
        </p:spPr>
      </p:pic>
      <p:sp>
        <p:nvSpPr>
          <p:cNvPr id="40" name="Text 29"/>
          <p:cNvSpPr/>
          <p:nvPr/>
        </p:nvSpPr>
        <p:spPr>
          <a:xfrm>
            <a:off x="320040" y="4901184"/>
            <a:ext cx="186766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Estate</a:t>
            </a:r>
            <a:endParaRPr lang="en-US" sz="850" dirty="0"/>
          </a:p>
        </p:txBody>
      </p:sp>
      <p:sp>
        <p:nvSpPr>
          <p:cNvPr id="41" name="Shape 30"/>
          <p:cNvSpPr/>
          <p:nvPr/>
        </p:nvSpPr>
        <p:spPr>
          <a:xfrm>
            <a:off x="2755773" y="4480560"/>
            <a:ext cx="365760" cy="365760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42" name="Image 9" descr="/sessions/busy-wizardly-thompson/mnt/outputs/xb2/assets/icons_png/calendar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43555" y="4568342"/>
            <a:ext cx="190195" cy="190195"/>
          </a:xfrm>
          <a:prstGeom prst="rect">
            <a:avLst/>
          </a:prstGeom>
        </p:spPr>
      </p:pic>
      <p:sp>
        <p:nvSpPr>
          <p:cNvPr id="43" name="Text 31"/>
          <p:cNvSpPr/>
          <p:nvPr/>
        </p:nvSpPr>
        <p:spPr>
          <a:xfrm>
            <a:off x="2004822" y="4901184"/>
            <a:ext cx="186766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Events &amp; Expos</a:t>
            </a:r>
            <a:endParaRPr lang="en-US" sz="850" dirty="0"/>
          </a:p>
        </p:txBody>
      </p:sp>
      <p:sp>
        <p:nvSpPr>
          <p:cNvPr id="44" name="Shape 32"/>
          <p:cNvSpPr/>
          <p:nvPr/>
        </p:nvSpPr>
        <p:spPr>
          <a:xfrm>
            <a:off x="4440555" y="4480560"/>
            <a:ext cx="365760" cy="365760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45" name="Image 10" descr="/sessions/busy-wizardly-thompson/mnt/outputs/xb2/assets/icons_png/cut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28337" y="4568342"/>
            <a:ext cx="190195" cy="190195"/>
          </a:xfrm>
          <a:prstGeom prst="rect">
            <a:avLst/>
          </a:prstGeom>
        </p:spPr>
      </p:pic>
      <p:sp>
        <p:nvSpPr>
          <p:cNvPr id="46" name="Text 33"/>
          <p:cNvSpPr/>
          <p:nvPr/>
        </p:nvSpPr>
        <p:spPr>
          <a:xfrm>
            <a:off x="3689604" y="4901184"/>
            <a:ext cx="186766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Salons &amp; Spas</a:t>
            </a:r>
            <a:endParaRPr lang="en-US" sz="850" dirty="0"/>
          </a:p>
        </p:txBody>
      </p:sp>
      <p:sp>
        <p:nvSpPr>
          <p:cNvPr id="47" name="Shape 34"/>
          <p:cNvSpPr/>
          <p:nvPr/>
        </p:nvSpPr>
        <p:spPr>
          <a:xfrm>
            <a:off x="6125337" y="4480560"/>
            <a:ext cx="365760" cy="365760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48" name="Image 11" descr="/sessions/busy-wizardly-thompson/mnt/outputs/xb2/assets/icons_png/bank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3119" y="4568342"/>
            <a:ext cx="190195" cy="190195"/>
          </a:xfrm>
          <a:prstGeom prst="rect">
            <a:avLst/>
          </a:prstGeom>
        </p:spPr>
      </p:pic>
      <p:sp>
        <p:nvSpPr>
          <p:cNvPr id="49" name="Text 35"/>
          <p:cNvSpPr/>
          <p:nvPr/>
        </p:nvSpPr>
        <p:spPr>
          <a:xfrm>
            <a:off x="5374386" y="4901184"/>
            <a:ext cx="186766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Banks &amp; Finance</a:t>
            </a:r>
            <a:endParaRPr lang="en-US" sz="850" dirty="0"/>
          </a:p>
        </p:txBody>
      </p:sp>
      <p:sp>
        <p:nvSpPr>
          <p:cNvPr id="50" name="Text 36"/>
          <p:cNvSpPr/>
          <p:nvPr/>
        </p:nvSpPr>
        <p:spPr>
          <a:xfrm>
            <a:off x="457200" y="532180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2F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SOFTWARE, SIMPLIFIED</a:t>
            </a:r>
            <a:endParaRPr lang="en-US" sz="1100" dirty="0"/>
          </a:p>
        </p:txBody>
      </p:sp>
      <p:sp>
        <p:nvSpPr>
          <p:cNvPr id="51" name="Text 37"/>
          <p:cNvSpPr/>
          <p:nvPr/>
        </p:nvSpPr>
        <p:spPr>
          <a:xfrm>
            <a:off x="4023360" y="532180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2F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CONNECTIVITY</a:t>
            </a:r>
            <a:endParaRPr lang="en-US" sz="1100" dirty="0"/>
          </a:p>
        </p:txBody>
      </p:sp>
      <p:sp>
        <p:nvSpPr>
          <p:cNvPr id="52" name="Shape 38"/>
          <p:cNvSpPr/>
          <p:nvPr/>
        </p:nvSpPr>
        <p:spPr>
          <a:xfrm>
            <a:off x="457200" y="5614416"/>
            <a:ext cx="292608" cy="292608"/>
          </a:xfrm>
          <a:prstGeom prst="ellipse">
            <a:avLst/>
          </a:prstGeom>
          <a:solidFill>
            <a:srgbClr val="1C5024"/>
          </a:solidFill>
          <a:ln/>
        </p:spPr>
      </p:sp>
      <p:pic>
        <p:nvPicPr>
          <p:cNvPr id="53" name="Image 12" descr="/sessions/busy-wizardly-thompson/mnt/outputs/xb2/assets/icons_png/clou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7426" y="5684642"/>
            <a:ext cx="152156" cy="152156"/>
          </a:xfrm>
          <a:prstGeom prst="rect">
            <a:avLst/>
          </a:prstGeom>
        </p:spPr>
      </p:pic>
      <p:sp>
        <p:nvSpPr>
          <p:cNvPr id="54" name="Text 39"/>
          <p:cNvSpPr/>
          <p:nvPr/>
        </p:nvSpPr>
        <p:spPr>
          <a:xfrm>
            <a:off x="859536" y="5596128"/>
            <a:ext cx="2651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CMS (Optional)</a:t>
            </a:r>
            <a:endParaRPr lang="en-US" sz="950" dirty="0"/>
          </a:p>
        </p:txBody>
      </p:sp>
      <p:sp>
        <p:nvSpPr>
          <p:cNvPr id="55" name="Shape 40"/>
          <p:cNvSpPr/>
          <p:nvPr/>
        </p:nvSpPr>
        <p:spPr>
          <a:xfrm>
            <a:off x="457200" y="5998464"/>
            <a:ext cx="292608" cy="292608"/>
          </a:xfrm>
          <a:prstGeom prst="ellipse">
            <a:avLst/>
          </a:prstGeom>
          <a:solidFill>
            <a:srgbClr val="1C5024"/>
          </a:solidFill>
          <a:ln/>
        </p:spPr>
      </p:sp>
      <p:pic>
        <p:nvPicPr>
          <p:cNvPr id="56" name="Image 13" descr="/sessions/busy-wizardly-thompson/mnt/outputs/xb2/assets/icons_png/desktop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7426" y="6068690"/>
            <a:ext cx="152156" cy="152156"/>
          </a:xfrm>
          <a:prstGeom prst="rect">
            <a:avLst/>
          </a:prstGeom>
        </p:spPr>
      </p:pic>
      <p:sp>
        <p:nvSpPr>
          <p:cNvPr id="57" name="Text 41"/>
          <p:cNvSpPr/>
          <p:nvPr/>
        </p:nvSpPr>
        <p:spPr>
          <a:xfrm>
            <a:off x="859536" y="5980176"/>
            <a:ext cx="2651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 Content Push</a:t>
            </a:r>
            <a:endParaRPr lang="en-US" sz="950" dirty="0"/>
          </a:p>
        </p:txBody>
      </p:sp>
      <p:sp>
        <p:nvSpPr>
          <p:cNvPr id="58" name="Shape 42"/>
          <p:cNvSpPr/>
          <p:nvPr/>
        </p:nvSpPr>
        <p:spPr>
          <a:xfrm>
            <a:off x="457200" y="6382512"/>
            <a:ext cx="292608" cy="292608"/>
          </a:xfrm>
          <a:prstGeom prst="ellipse">
            <a:avLst/>
          </a:prstGeom>
          <a:solidFill>
            <a:srgbClr val="1C5024"/>
          </a:solidFill>
          <a:ln/>
        </p:spPr>
      </p:sp>
      <p:pic>
        <p:nvPicPr>
          <p:cNvPr id="59" name="Image 14" descr="/sessions/busy-wizardly-thompson/mnt/outputs/xb2/assets/icons_png/calendar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7426" y="6452738"/>
            <a:ext cx="152156" cy="152156"/>
          </a:xfrm>
          <a:prstGeom prst="rect">
            <a:avLst/>
          </a:prstGeom>
        </p:spPr>
      </p:pic>
      <p:sp>
        <p:nvSpPr>
          <p:cNvPr id="60" name="Text 43"/>
          <p:cNvSpPr/>
          <p:nvPr/>
        </p:nvSpPr>
        <p:spPr>
          <a:xfrm>
            <a:off x="859536" y="6364224"/>
            <a:ext cx="2651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Scheduled Playback</a:t>
            </a:r>
            <a:endParaRPr lang="en-US" sz="950" dirty="0"/>
          </a:p>
        </p:txBody>
      </p:sp>
      <p:sp>
        <p:nvSpPr>
          <p:cNvPr id="61" name="Shape 44"/>
          <p:cNvSpPr/>
          <p:nvPr/>
        </p:nvSpPr>
        <p:spPr>
          <a:xfrm>
            <a:off x="4583430" y="5614416"/>
            <a:ext cx="365760" cy="365760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62" name="Image 15" descr="/sessions/busy-wizardly-thompson/mnt/outputs/xb2/assets/icons_png/wifi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671212" y="5702198"/>
            <a:ext cx="190195" cy="190195"/>
          </a:xfrm>
          <a:prstGeom prst="rect">
            <a:avLst/>
          </a:prstGeom>
        </p:spPr>
      </p:pic>
      <p:sp>
        <p:nvSpPr>
          <p:cNvPr id="63" name="Text 45"/>
          <p:cNvSpPr/>
          <p:nvPr/>
        </p:nvSpPr>
        <p:spPr>
          <a:xfrm>
            <a:off x="3886200" y="6035040"/>
            <a:ext cx="17602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Wi-Fi</a:t>
            </a:r>
            <a:endParaRPr lang="en-US" sz="850" dirty="0"/>
          </a:p>
        </p:txBody>
      </p:sp>
      <p:sp>
        <p:nvSpPr>
          <p:cNvPr id="64" name="Shape 46"/>
          <p:cNvSpPr/>
          <p:nvPr/>
        </p:nvSpPr>
        <p:spPr>
          <a:xfrm>
            <a:off x="6179058" y="5614416"/>
            <a:ext cx="365760" cy="365760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65" name="Image 16" descr="/sessions/busy-wizardly-thompson/mnt/outputs/xb2/assets/icons_png/lan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66840" y="5702198"/>
            <a:ext cx="190195" cy="190195"/>
          </a:xfrm>
          <a:prstGeom prst="rect">
            <a:avLst/>
          </a:prstGeom>
        </p:spPr>
      </p:pic>
      <p:sp>
        <p:nvSpPr>
          <p:cNvPr id="66" name="Text 47"/>
          <p:cNvSpPr/>
          <p:nvPr/>
        </p:nvSpPr>
        <p:spPr>
          <a:xfrm>
            <a:off x="5481828" y="6035040"/>
            <a:ext cx="17602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</a:t>
            </a:r>
            <a:endParaRPr lang="en-US" sz="850" dirty="0"/>
          </a:p>
        </p:txBody>
      </p:sp>
      <p:sp>
        <p:nvSpPr>
          <p:cNvPr id="67" name="Shape 48"/>
          <p:cNvSpPr/>
          <p:nvPr/>
        </p:nvSpPr>
        <p:spPr>
          <a:xfrm>
            <a:off x="4583430" y="6272784"/>
            <a:ext cx="365760" cy="365760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68" name="Image 17" descr="/sessions/busy-wizardly-thompson/mnt/outputs/xb2/assets/icons_png/usb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671212" y="6360566"/>
            <a:ext cx="190195" cy="190195"/>
          </a:xfrm>
          <a:prstGeom prst="rect">
            <a:avLst/>
          </a:prstGeom>
        </p:spPr>
      </p:pic>
      <p:sp>
        <p:nvSpPr>
          <p:cNvPr id="69" name="Text 49"/>
          <p:cNvSpPr/>
          <p:nvPr/>
        </p:nvSpPr>
        <p:spPr>
          <a:xfrm>
            <a:off x="3886200" y="6693408"/>
            <a:ext cx="17602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USB</a:t>
            </a:r>
            <a:endParaRPr lang="en-US" sz="850" dirty="0"/>
          </a:p>
        </p:txBody>
      </p:sp>
      <p:sp>
        <p:nvSpPr>
          <p:cNvPr id="70" name="Shape 50"/>
          <p:cNvSpPr/>
          <p:nvPr/>
        </p:nvSpPr>
        <p:spPr>
          <a:xfrm>
            <a:off x="6179058" y="6272784"/>
            <a:ext cx="365760" cy="365760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71" name="Image 18" descr="/sessions/busy-wizardly-thompson/mnt/outputs/xb2/assets/icons_png/hdmi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66840" y="6360566"/>
            <a:ext cx="190195" cy="190195"/>
          </a:xfrm>
          <a:prstGeom prst="rect">
            <a:avLst/>
          </a:prstGeom>
        </p:spPr>
      </p:pic>
      <p:sp>
        <p:nvSpPr>
          <p:cNvPr id="72" name="Text 51"/>
          <p:cNvSpPr/>
          <p:nvPr/>
        </p:nvSpPr>
        <p:spPr>
          <a:xfrm>
            <a:off x="5481828" y="6693408"/>
            <a:ext cx="17602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HDMI</a:t>
            </a:r>
            <a:endParaRPr lang="en-US" sz="850" dirty="0"/>
          </a:p>
        </p:txBody>
      </p:sp>
      <p:sp>
        <p:nvSpPr>
          <p:cNvPr id="73" name="Text 52"/>
          <p:cNvSpPr/>
          <p:nvPr/>
        </p:nvSpPr>
        <p:spPr>
          <a:xfrm>
            <a:off x="457200" y="707745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2F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DIMENSIONS — AERO-43AF</a:t>
            </a:r>
            <a:endParaRPr lang="en-US" sz="1100" dirty="0"/>
          </a:p>
        </p:txBody>
      </p:sp>
      <p:sp>
        <p:nvSpPr>
          <p:cNvPr id="74" name="Shape 53"/>
          <p:cNvSpPr/>
          <p:nvPr/>
        </p:nvSpPr>
        <p:spPr>
          <a:xfrm>
            <a:off x="457200" y="7351776"/>
            <a:ext cx="6647688" cy="1691640"/>
          </a:xfrm>
          <a:prstGeom prst="roundRect">
            <a:avLst>
              <a:gd name="adj" fmla="val 5405"/>
            </a:avLst>
          </a:prstGeom>
          <a:solidFill>
            <a:srgbClr val="F7F8F5"/>
          </a:solidFill>
          <a:ln/>
        </p:spPr>
      </p:sp>
      <p:sp>
        <p:nvSpPr>
          <p:cNvPr id="75" name="Shape 54"/>
          <p:cNvSpPr/>
          <p:nvPr/>
        </p:nvSpPr>
        <p:spPr>
          <a:xfrm>
            <a:off x="1600200" y="7488936"/>
            <a:ext cx="384048" cy="1417320"/>
          </a:xfrm>
          <a:prstGeom prst="roundRect">
            <a:avLst>
              <a:gd name="adj" fmla="val 7143"/>
            </a:avLst>
          </a:prstGeom>
          <a:solidFill>
            <a:srgbClr val="1B1D1B"/>
          </a:solidFill>
          <a:ln/>
        </p:spPr>
      </p:sp>
      <p:sp>
        <p:nvSpPr>
          <p:cNvPr id="76" name="Shape 55"/>
          <p:cNvSpPr/>
          <p:nvPr/>
        </p:nvSpPr>
        <p:spPr>
          <a:xfrm>
            <a:off x="1417320" y="7488936"/>
            <a:ext cx="0" cy="1417320"/>
          </a:xfrm>
          <a:prstGeom prst="line">
            <a:avLst/>
          </a:prstGeom>
          <a:noFill/>
          <a:ln w="9525">
            <a:solidFill>
              <a:srgbClr val="5C685F"/>
            </a:solidFill>
            <a:prstDash val="solid"/>
          </a:ln>
        </p:spPr>
      </p:sp>
      <p:sp>
        <p:nvSpPr>
          <p:cNvPr id="77" name="Text 56"/>
          <p:cNvSpPr/>
          <p:nvPr/>
        </p:nvSpPr>
        <p:spPr>
          <a:xfrm>
            <a:off x="941832" y="8014716"/>
            <a:ext cx="43891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730" dirty="0">
                <a:solidFill>
                  <a:srgbClr val="5C68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</a:t>
            </a:r>
            <a:endParaRPr lang="en-US" sz="73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730" dirty="0">
                <a:solidFill>
                  <a:srgbClr val="5C68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1720 mm</a:t>
            </a:r>
            <a:endParaRPr lang="en-US" sz="730" dirty="0"/>
          </a:p>
        </p:txBody>
      </p:sp>
      <p:sp>
        <p:nvSpPr>
          <p:cNvPr id="78" name="Shape 57"/>
          <p:cNvSpPr/>
          <p:nvPr/>
        </p:nvSpPr>
        <p:spPr>
          <a:xfrm>
            <a:off x="1600200" y="9107424"/>
            <a:ext cx="384048" cy="0"/>
          </a:xfrm>
          <a:prstGeom prst="line">
            <a:avLst/>
          </a:prstGeom>
          <a:noFill/>
          <a:ln w="9525">
            <a:solidFill>
              <a:srgbClr val="5C685F"/>
            </a:solidFill>
            <a:prstDash val="solid"/>
          </a:ln>
        </p:spPr>
      </p:sp>
      <p:sp>
        <p:nvSpPr>
          <p:cNvPr id="79" name="Text 58"/>
          <p:cNvSpPr/>
          <p:nvPr/>
        </p:nvSpPr>
        <p:spPr>
          <a:xfrm>
            <a:off x="1417320" y="9144000"/>
            <a:ext cx="7498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30" dirty="0">
                <a:solidFill>
                  <a:srgbClr val="5C68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 600mm</a:t>
            </a:r>
            <a:endParaRPr lang="en-US" sz="730" dirty="0"/>
          </a:p>
        </p:txBody>
      </p:sp>
      <p:sp>
        <p:nvSpPr>
          <p:cNvPr id="80" name="Text 59"/>
          <p:cNvSpPr/>
          <p:nvPr/>
        </p:nvSpPr>
        <p:spPr>
          <a:xfrm>
            <a:off x="2743200" y="7534656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▪"/>
            </a:pPr>
            <a:r>
              <a:rPr lang="en-US" sz="930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Profile Depth: 23 mm (Panel)</a:t>
            </a:r>
            <a:endParaRPr lang="en-US" sz="930" dirty="0"/>
          </a:p>
        </p:txBody>
      </p:sp>
      <p:sp>
        <p:nvSpPr>
          <p:cNvPr id="81" name="Text 60"/>
          <p:cNvSpPr/>
          <p:nvPr/>
        </p:nvSpPr>
        <p:spPr>
          <a:xfrm>
            <a:off x="2743200" y="7799832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▪"/>
            </a:pPr>
            <a:r>
              <a:rPr lang="en-US" sz="930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Screen Size: 43" Diagonal (Portrait)</a:t>
            </a:r>
            <a:endParaRPr lang="en-US" sz="930" dirty="0"/>
          </a:p>
        </p:txBody>
      </p:sp>
      <p:sp>
        <p:nvSpPr>
          <p:cNvPr id="82" name="Text 61"/>
          <p:cNvSpPr/>
          <p:nvPr/>
        </p:nvSpPr>
        <p:spPr>
          <a:xfrm>
            <a:off x="2743200" y="8065008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▪"/>
            </a:pPr>
            <a:r>
              <a:rPr lang="en-US" sz="930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Stand: Foldable A-Frame, Freestanding</a:t>
            </a:r>
            <a:endParaRPr lang="en-US" sz="930" dirty="0"/>
          </a:p>
        </p:txBody>
      </p:sp>
      <p:sp>
        <p:nvSpPr>
          <p:cNvPr id="83" name="Text 62"/>
          <p:cNvSpPr/>
          <p:nvPr/>
        </p:nvSpPr>
        <p:spPr>
          <a:xfrm>
            <a:off x="2743200" y="8330184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▪"/>
            </a:pPr>
            <a:r>
              <a:rPr lang="en-US" sz="930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Footprint: 600 × 600 mm</a:t>
            </a:r>
            <a:endParaRPr lang="en-US" sz="930" dirty="0"/>
          </a:p>
        </p:txBody>
      </p:sp>
      <p:sp>
        <p:nvSpPr>
          <p:cNvPr id="84" name="Shape 63"/>
          <p:cNvSpPr/>
          <p:nvPr/>
        </p:nvSpPr>
        <p:spPr>
          <a:xfrm>
            <a:off x="1081278" y="9226296"/>
            <a:ext cx="310896" cy="310896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85" name="Image 19" descr="/sessions/busy-wizardly-thompson/mnt/outputs/xb2/assets/icons_png/shiel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55893" y="9300911"/>
            <a:ext cx="161666" cy="161666"/>
          </a:xfrm>
          <a:prstGeom prst="rect">
            <a:avLst/>
          </a:prstGeom>
        </p:spPr>
      </p:pic>
      <p:sp>
        <p:nvSpPr>
          <p:cNvPr id="86" name="Text 64"/>
          <p:cNvSpPr/>
          <p:nvPr/>
        </p:nvSpPr>
        <p:spPr>
          <a:xfrm>
            <a:off x="365760" y="9592056"/>
            <a:ext cx="17419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30" b="1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Toughened Glass</a:t>
            </a:r>
            <a:endParaRPr lang="en-US" sz="830" dirty="0"/>
          </a:p>
        </p:txBody>
      </p:sp>
      <p:sp>
        <p:nvSpPr>
          <p:cNvPr id="87" name="Shape 65"/>
          <p:cNvSpPr/>
          <p:nvPr/>
        </p:nvSpPr>
        <p:spPr>
          <a:xfrm>
            <a:off x="2777490" y="9226296"/>
            <a:ext cx="310896" cy="310896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88" name="Image 20" descr="/sessions/busy-wizardly-thompson/mnt/outputs/xb2/assets/icons_png/fol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52105" y="9300911"/>
            <a:ext cx="161666" cy="161666"/>
          </a:xfrm>
          <a:prstGeom prst="rect">
            <a:avLst/>
          </a:prstGeom>
        </p:spPr>
      </p:pic>
      <p:sp>
        <p:nvSpPr>
          <p:cNvPr id="89" name="Text 66"/>
          <p:cNvSpPr/>
          <p:nvPr/>
        </p:nvSpPr>
        <p:spPr>
          <a:xfrm>
            <a:off x="2061972" y="9592056"/>
            <a:ext cx="17419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30" b="1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Tool-Free Setup</a:t>
            </a:r>
            <a:endParaRPr lang="en-US" sz="830" dirty="0"/>
          </a:p>
        </p:txBody>
      </p:sp>
      <p:sp>
        <p:nvSpPr>
          <p:cNvPr id="90" name="Shape 67"/>
          <p:cNvSpPr/>
          <p:nvPr/>
        </p:nvSpPr>
        <p:spPr>
          <a:xfrm>
            <a:off x="4473702" y="9226296"/>
            <a:ext cx="310896" cy="310896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91" name="Image 21" descr="/sessions/busy-wizardly-thompson/mnt/outputs/xb2/assets/icons_png/slim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548317" y="9300911"/>
            <a:ext cx="161666" cy="161666"/>
          </a:xfrm>
          <a:prstGeom prst="rect">
            <a:avLst/>
          </a:prstGeom>
        </p:spPr>
      </p:pic>
      <p:sp>
        <p:nvSpPr>
          <p:cNvPr id="92" name="Text 68"/>
          <p:cNvSpPr/>
          <p:nvPr/>
        </p:nvSpPr>
        <p:spPr>
          <a:xfrm>
            <a:off x="3758184" y="9592056"/>
            <a:ext cx="17419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30" b="1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Ultra-Slim Profile</a:t>
            </a:r>
            <a:endParaRPr lang="en-US" sz="830" dirty="0"/>
          </a:p>
        </p:txBody>
      </p:sp>
      <p:sp>
        <p:nvSpPr>
          <p:cNvPr id="93" name="Shape 69"/>
          <p:cNvSpPr/>
          <p:nvPr/>
        </p:nvSpPr>
        <p:spPr>
          <a:xfrm>
            <a:off x="6169914" y="9226296"/>
            <a:ext cx="310896" cy="310896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94" name="Image 22" descr="/sessions/busy-wizardly-thompson/mnt/outputs/xb2/assets/icons_png/check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244529" y="9300911"/>
            <a:ext cx="161666" cy="161666"/>
          </a:xfrm>
          <a:prstGeom prst="rect">
            <a:avLst/>
          </a:prstGeom>
        </p:spPr>
      </p:pic>
      <p:sp>
        <p:nvSpPr>
          <p:cNvPr id="95" name="Text 70"/>
          <p:cNvSpPr/>
          <p:nvPr/>
        </p:nvSpPr>
        <p:spPr>
          <a:xfrm>
            <a:off x="5454396" y="9592056"/>
            <a:ext cx="17419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30" b="1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Premium White Finish</a:t>
            </a:r>
            <a:endParaRPr lang="en-US" sz="83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2F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XTROWS AERO SERIES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57200" y="384048"/>
            <a:ext cx="61904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50" kern="0" dirty="0">
                <a:solidFill>
                  <a:srgbClr val="5C68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SPECIFICATIONS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38912" y="585216"/>
            <a:ext cx="66842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20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SPECIFICATIONS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078992"/>
          <a:ext cx="6647688" cy="914400"/>
        </p:xfrm>
        <a:graphic>
          <a:graphicData uri="http://schemas.openxmlformats.org/drawingml/2006/table">
            <a:tbl>
              <a:tblPr/>
              <a:tblGrid>
                <a:gridCol w="1874520"/>
                <a:gridCol w="4773168"/>
              </a:tblGrid>
              <a:tr h="20934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b="1" dirty="0">
                          <a:solidFill>
                            <a:srgbClr val="1720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Screen Size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dirty="0">
                          <a:solidFill>
                            <a:srgbClr val="5C68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43" Diagonal, Portrait Orientation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934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b="1" dirty="0">
                          <a:solidFill>
                            <a:srgbClr val="1720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Resolution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7F8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dirty="0">
                          <a:solidFill>
                            <a:srgbClr val="5C68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Full HD 1920×1080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7F8F5"/>
                    </a:solidFill>
                  </a:tcPr>
                </a:tc>
              </a:tr>
              <a:tr h="20934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b="1" dirty="0">
                          <a:solidFill>
                            <a:srgbClr val="1720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Effective Display Area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dirty="0">
                          <a:solidFill>
                            <a:srgbClr val="5C68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520 × 920 mm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934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b="1" dirty="0">
                          <a:solidFill>
                            <a:srgbClr val="1720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Brightness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7F8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dirty="0">
                          <a:solidFill>
                            <a:srgbClr val="5C68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400 cd/m² (nits)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7F8F5"/>
                    </a:solidFill>
                  </a:tcPr>
                </a:tc>
              </a:tr>
              <a:tr h="20934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b="1" dirty="0">
                          <a:solidFill>
                            <a:srgbClr val="1720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Contrast Ratio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dirty="0">
                          <a:solidFill>
                            <a:srgbClr val="5C68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1200:1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934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b="1" dirty="0">
                          <a:solidFill>
                            <a:srgbClr val="1720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Viewing Angle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7F8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dirty="0">
                          <a:solidFill>
                            <a:srgbClr val="5C68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178° (H) / 178° (V)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7F8F5"/>
                    </a:solidFill>
                  </a:tcPr>
                </a:tc>
              </a:tr>
              <a:tr h="20934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b="1" dirty="0">
                          <a:solidFill>
                            <a:srgbClr val="1720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Response Time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dirty="0">
                          <a:solidFill>
                            <a:srgbClr val="5C68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8ms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934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b="1" dirty="0">
                          <a:solidFill>
                            <a:srgbClr val="1720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Refresh Rate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7F8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dirty="0">
                          <a:solidFill>
                            <a:srgbClr val="5C68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60Hz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7F8F5"/>
                    </a:solidFill>
                  </a:tcPr>
                </a:tc>
              </a:tr>
              <a:tr h="20934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b="1" dirty="0">
                          <a:solidFill>
                            <a:srgbClr val="1720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Backlight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dirty="0">
                          <a:solidFill>
                            <a:srgbClr val="5C68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ELED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934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b="1" dirty="0">
                          <a:solidFill>
                            <a:srgbClr val="1720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Processor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7F8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dirty="0">
                          <a:solidFill>
                            <a:srgbClr val="5C68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RK3568, Cortex-A55 Quad-Core, 2.0GHz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7F8F5"/>
                    </a:solidFill>
                  </a:tcPr>
                </a:tc>
              </a:tr>
              <a:tr h="20934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b="1" dirty="0">
                          <a:solidFill>
                            <a:srgbClr val="1720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GPU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dirty="0">
                          <a:solidFill>
                            <a:srgbClr val="5C68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ARM Mali G52 2EE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934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b="1" dirty="0">
                          <a:solidFill>
                            <a:srgbClr val="1720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Operating System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7F8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dirty="0">
                          <a:solidFill>
                            <a:srgbClr val="5C68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Android 11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7F8F5"/>
                    </a:solidFill>
                  </a:tcPr>
                </a:tc>
              </a:tr>
              <a:tr h="20934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b="1" dirty="0">
                          <a:solidFill>
                            <a:srgbClr val="1720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Memory &amp; Storage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dirty="0">
                          <a:solidFill>
                            <a:srgbClr val="5C68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 GB RAM · 32 GB Storage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934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b="1" dirty="0">
                          <a:solidFill>
                            <a:srgbClr val="1720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Audio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7F8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dirty="0">
                          <a:solidFill>
                            <a:srgbClr val="5C68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Built-in 2 × 5W Speakers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7F8F5"/>
                    </a:solidFill>
                  </a:tcPr>
                </a:tc>
              </a:tr>
              <a:tr h="20934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b="1" dirty="0">
                          <a:solidFill>
                            <a:srgbClr val="1720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Connectivity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dirty="0">
                          <a:solidFill>
                            <a:srgbClr val="5C68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Wi-Fi (2.4G/5G) · USB 3.0 x2 · RJ45 LAN · HDMI Out · TF Card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934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b="1" dirty="0">
                          <a:solidFill>
                            <a:srgbClr val="1720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Power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7F8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dirty="0">
                          <a:solidFill>
                            <a:srgbClr val="5C68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≤50W Operating · ≤0.5W Standby, AC 100–240V, 50/60Hz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7F8F5"/>
                    </a:solidFill>
                  </a:tcPr>
                </a:tc>
              </a:tr>
              <a:tr h="20934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b="1" dirty="0">
                          <a:solidFill>
                            <a:srgbClr val="1720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Dimensions (H×W×D)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dirty="0">
                          <a:solidFill>
                            <a:srgbClr val="5C68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1720 × 600 × 23 mm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934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b="1" dirty="0">
                          <a:solidFill>
                            <a:srgbClr val="1720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Base Footprint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7F8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dirty="0">
                          <a:solidFill>
                            <a:srgbClr val="5C68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600 × 600 mm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7F8F5"/>
                    </a:solidFill>
                  </a:tcPr>
                </a:tc>
              </a:tr>
              <a:tr h="20934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b="1" dirty="0">
                          <a:solidFill>
                            <a:srgbClr val="1720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Weight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730" dirty="0">
                          <a:solidFill>
                            <a:srgbClr val="5C68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 kg</a:t>
                      </a:r>
                      <a:endParaRPr lang="en-US" sz="73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12700" marB="12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457200" y="5303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2F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ORDERING INFORMATION</a:t>
            </a:r>
            <a:endParaRPr lang="en-US" sz="1100" dirty="0"/>
          </a:p>
        </p:txBody>
      </p:sp>
      <p:graphicFrame>
        <p:nvGraphicFramePr>
          <p:cNvPr id="7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5577840"/>
          <a:ext cx="6647688" cy="914400"/>
        </p:xfrm>
        <a:graphic>
          <a:graphicData uri="http://schemas.openxmlformats.org/drawingml/2006/table">
            <a:tbl>
              <a:tblPr/>
              <a:tblGrid>
                <a:gridCol w="1280160"/>
                <a:gridCol w="2286000"/>
                <a:gridCol w="1618488"/>
                <a:gridCol w="1463040"/>
              </a:tblGrid>
              <a:tr h="2468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Model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2F7A34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Configuration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2F7A34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Software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2F7A34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Finish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2F7A34"/>
                    </a:solidFill>
                  </a:tcPr>
                </a:tc>
              </a:tr>
              <a:tr h="2468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70" dirty="0">
                          <a:solidFill>
                            <a:srgbClr val="1720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AERO-43AF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70" dirty="0">
                          <a:solidFill>
                            <a:srgbClr val="1720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Standalone (USB Offline Playback)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70" dirty="0">
                          <a:solidFill>
                            <a:srgbClr val="1720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70" dirty="0">
                          <a:solidFill>
                            <a:srgbClr val="1720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Black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468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70" dirty="0">
                          <a:solidFill>
                            <a:srgbClr val="1720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AERO-43AF-C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7F8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70" dirty="0">
                          <a:solidFill>
                            <a:srgbClr val="1720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Cloud-Connected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7F8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70" dirty="0">
                          <a:solidFill>
                            <a:srgbClr val="1720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Cloud CMS Included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7F8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70" dirty="0">
                          <a:solidFill>
                            <a:srgbClr val="1720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Black</a:t>
                      </a:r>
                      <a:endParaRPr lang="en-US" sz="87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25400" marB="25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7F8F5"/>
                    </a:solidFill>
                  </a:tcPr>
                </a:tc>
              </a:tr>
            </a:tbl>
          </a:graphicData>
        </a:graphic>
      </p:graphicFrame>
      <p:sp>
        <p:nvSpPr>
          <p:cNvPr id="8" name="Text 4"/>
          <p:cNvSpPr/>
          <p:nvPr/>
        </p:nvSpPr>
        <p:spPr>
          <a:xfrm>
            <a:off x="457200" y="646480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2F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ACCESSORIES &amp; ADD-ONS</a:t>
            </a:r>
            <a:endParaRPr lang="en-US" sz="1100" dirty="0"/>
          </a:p>
        </p:txBody>
      </p:sp>
      <p:sp>
        <p:nvSpPr>
          <p:cNvPr id="9" name="Shape 5"/>
          <p:cNvSpPr/>
          <p:nvPr/>
        </p:nvSpPr>
        <p:spPr>
          <a:xfrm>
            <a:off x="1062990" y="6739128"/>
            <a:ext cx="347472" cy="347472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10" name="Image 0" descr="/sessions/busy-wizardly-thompson/mnt/outputs/xb2/assets/icons_png/clou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6383" y="6822521"/>
            <a:ext cx="180685" cy="18068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320040" y="7141464"/>
            <a:ext cx="18333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CMS License</a:t>
            </a:r>
            <a:endParaRPr lang="en-US" sz="820" dirty="0"/>
          </a:p>
        </p:txBody>
      </p:sp>
      <p:sp>
        <p:nvSpPr>
          <p:cNvPr id="12" name="Shape 7"/>
          <p:cNvSpPr/>
          <p:nvPr/>
        </p:nvSpPr>
        <p:spPr>
          <a:xfrm>
            <a:off x="2759202" y="6739128"/>
            <a:ext cx="347472" cy="347472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13" name="Image 1" descr="/sessions/busy-wizardly-thompson/mnt/outputs/xb2/assets/icons_png/usb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2595" y="6822521"/>
            <a:ext cx="180685" cy="180685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2016252" y="7141464"/>
            <a:ext cx="18333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USB Content Stick</a:t>
            </a:r>
            <a:endParaRPr lang="en-US" sz="820" dirty="0"/>
          </a:p>
        </p:txBody>
      </p:sp>
      <p:sp>
        <p:nvSpPr>
          <p:cNvPr id="15" name="Shape 9"/>
          <p:cNvSpPr/>
          <p:nvPr/>
        </p:nvSpPr>
        <p:spPr>
          <a:xfrm>
            <a:off x="4455414" y="6739128"/>
            <a:ext cx="347472" cy="347472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16" name="Image 2" descr="/sessions/busy-wizardly-thompson/mnt/outputs/xb2/assets/icons_png/cu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8807" y="6822521"/>
            <a:ext cx="180685" cy="180685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3712464" y="7141464"/>
            <a:ext cx="18333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Colour Finish</a:t>
            </a:r>
            <a:endParaRPr lang="en-US" sz="820" dirty="0"/>
          </a:p>
        </p:txBody>
      </p:sp>
      <p:sp>
        <p:nvSpPr>
          <p:cNvPr id="18" name="Shape 11"/>
          <p:cNvSpPr/>
          <p:nvPr/>
        </p:nvSpPr>
        <p:spPr>
          <a:xfrm>
            <a:off x="6151626" y="6739128"/>
            <a:ext cx="347472" cy="347472"/>
          </a:xfrm>
          <a:prstGeom prst="ellipse">
            <a:avLst/>
          </a:prstGeom>
          <a:solidFill>
            <a:srgbClr val="2F7A34"/>
          </a:solidFill>
          <a:ln/>
        </p:spPr>
      </p:sp>
      <p:pic>
        <p:nvPicPr>
          <p:cNvPr id="19" name="Image 3" descr="/sessions/busy-wizardly-thompson/mnt/outputs/xb2/assets/icons_png/wrench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5019" y="6822521"/>
            <a:ext cx="180685" cy="180685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5408676" y="7141464"/>
            <a:ext cx="18333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Wall-Mount Adapter Kit</a:t>
            </a:r>
            <a:endParaRPr lang="en-US" sz="820" dirty="0"/>
          </a:p>
        </p:txBody>
      </p:sp>
      <p:sp>
        <p:nvSpPr>
          <p:cNvPr id="21" name="Text 13"/>
          <p:cNvSpPr/>
          <p:nvPr/>
        </p:nvSpPr>
        <p:spPr>
          <a:xfrm>
            <a:off x="457200" y="7498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2F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BOX</a:t>
            </a:r>
            <a:endParaRPr lang="en-US" sz="1100" dirty="0"/>
          </a:p>
        </p:txBody>
      </p:sp>
      <p:sp>
        <p:nvSpPr>
          <p:cNvPr id="22" name="Text 14"/>
          <p:cNvSpPr/>
          <p:nvPr/>
        </p:nvSpPr>
        <p:spPr>
          <a:xfrm>
            <a:off x="457200" y="7763256"/>
            <a:ext cx="66476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5C68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 Display Unit · Foldable A-Frame Stand · Power Cable · Remote Control · Lock &amp; Key Set · User Manual</a:t>
            </a:r>
            <a:endParaRPr lang="en-US" sz="900" dirty="0"/>
          </a:p>
        </p:txBody>
      </p:sp>
      <p:sp>
        <p:nvSpPr>
          <p:cNvPr id="23" name="Text 15"/>
          <p:cNvSpPr/>
          <p:nvPr/>
        </p:nvSpPr>
        <p:spPr>
          <a:xfrm>
            <a:off x="457200" y="806500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2F7A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CERTIFICATIONS</a:t>
            </a:r>
            <a:endParaRPr lang="en-US" sz="1100" dirty="0"/>
          </a:p>
        </p:txBody>
      </p:sp>
      <p:sp>
        <p:nvSpPr>
          <p:cNvPr id="24" name="Shape 16"/>
          <p:cNvSpPr/>
          <p:nvPr/>
        </p:nvSpPr>
        <p:spPr>
          <a:xfrm>
            <a:off x="457200" y="8339328"/>
            <a:ext cx="1024128" cy="274320"/>
          </a:xfrm>
          <a:prstGeom prst="roundRect">
            <a:avLst>
              <a:gd name="adj" fmla="val 50000"/>
            </a:avLst>
          </a:prstGeom>
          <a:solidFill>
            <a:srgbClr val="EEF1EC"/>
          </a:solidFill>
          <a:ln/>
        </p:spPr>
      </p:sp>
      <p:sp>
        <p:nvSpPr>
          <p:cNvPr id="25" name="Text 17"/>
          <p:cNvSpPr/>
          <p:nvPr/>
        </p:nvSpPr>
        <p:spPr>
          <a:xfrm>
            <a:off x="457200" y="8339328"/>
            <a:ext cx="10241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100" kern="0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9001</a:t>
            </a:r>
            <a:endParaRPr lang="en-US" sz="850" dirty="0"/>
          </a:p>
        </p:txBody>
      </p:sp>
      <p:sp>
        <p:nvSpPr>
          <p:cNvPr id="26" name="Shape 18"/>
          <p:cNvSpPr/>
          <p:nvPr/>
        </p:nvSpPr>
        <p:spPr>
          <a:xfrm>
            <a:off x="1609344" y="8339328"/>
            <a:ext cx="589788" cy="274320"/>
          </a:xfrm>
          <a:prstGeom prst="roundRect">
            <a:avLst>
              <a:gd name="adj" fmla="val 50000"/>
            </a:avLst>
          </a:prstGeom>
          <a:solidFill>
            <a:srgbClr val="EEF1EC"/>
          </a:solidFill>
          <a:ln/>
        </p:spPr>
      </p:sp>
      <p:sp>
        <p:nvSpPr>
          <p:cNvPr id="27" name="Text 19"/>
          <p:cNvSpPr/>
          <p:nvPr/>
        </p:nvSpPr>
        <p:spPr>
          <a:xfrm>
            <a:off x="1609344" y="8339328"/>
            <a:ext cx="5897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100" kern="0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BIS</a:t>
            </a:r>
            <a:endParaRPr lang="en-US" sz="850" dirty="0"/>
          </a:p>
        </p:txBody>
      </p:sp>
      <p:sp>
        <p:nvSpPr>
          <p:cNvPr id="28" name="Shape 20"/>
          <p:cNvSpPr/>
          <p:nvPr/>
        </p:nvSpPr>
        <p:spPr>
          <a:xfrm>
            <a:off x="2327148" y="8339328"/>
            <a:ext cx="502920" cy="274320"/>
          </a:xfrm>
          <a:prstGeom prst="roundRect">
            <a:avLst>
              <a:gd name="adj" fmla="val 50000"/>
            </a:avLst>
          </a:prstGeom>
          <a:solidFill>
            <a:srgbClr val="EEF1EC"/>
          </a:solidFill>
          <a:ln/>
        </p:spPr>
      </p:sp>
      <p:sp>
        <p:nvSpPr>
          <p:cNvPr id="29" name="Text 21"/>
          <p:cNvSpPr/>
          <p:nvPr/>
        </p:nvSpPr>
        <p:spPr>
          <a:xfrm>
            <a:off x="2327148" y="8339328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100" kern="0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</a:t>
            </a:r>
            <a:endParaRPr lang="en-US" sz="850" dirty="0"/>
          </a:p>
        </p:txBody>
      </p:sp>
      <p:sp>
        <p:nvSpPr>
          <p:cNvPr id="30" name="Shape 22"/>
          <p:cNvSpPr/>
          <p:nvPr/>
        </p:nvSpPr>
        <p:spPr>
          <a:xfrm>
            <a:off x="2958084" y="8339328"/>
            <a:ext cx="589788" cy="274320"/>
          </a:xfrm>
          <a:prstGeom prst="roundRect">
            <a:avLst>
              <a:gd name="adj" fmla="val 50000"/>
            </a:avLst>
          </a:prstGeom>
          <a:solidFill>
            <a:srgbClr val="EEF1EC"/>
          </a:solidFill>
          <a:ln/>
        </p:spPr>
      </p:sp>
      <p:sp>
        <p:nvSpPr>
          <p:cNvPr id="31" name="Text 23"/>
          <p:cNvSpPr/>
          <p:nvPr/>
        </p:nvSpPr>
        <p:spPr>
          <a:xfrm>
            <a:off x="2958084" y="8339328"/>
            <a:ext cx="5897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100" kern="0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FCC</a:t>
            </a:r>
            <a:endParaRPr lang="en-US" sz="850" dirty="0"/>
          </a:p>
        </p:txBody>
      </p:sp>
      <p:sp>
        <p:nvSpPr>
          <p:cNvPr id="32" name="Shape 24"/>
          <p:cNvSpPr/>
          <p:nvPr/>
        </p:nvSpPr>
        <p:spPr>
          <a:xfrm>
            <a:off x="3675888" y="8339328"/>
            <a:ext cx="676656" cy="274320"/>
          </a:xfrm>
          <a:prstGeom prst="roundRect">
            <a:avLst>
              <a:gd name="adj" fmla="val 50000"/>
            </a:avLst>
          </a:prstGeom>
          <a:solidFill>
            <a:srgbClr val="EEF1EC"/>
          </a:solidFill>
          <a:ln/>
        </p:spPr>
      </p:sp>
      <p:sp>
        <p:nvSpPr>
          <p:cNvPr id="33" name="Text 25"/>
          <p:cNvSpPr/>
          <p:nvPr/>
        </p:nvSpPr>
        <p:spPr>
          <a:xfrm>
            <a:off x="3675888" y="8339328"/>
            <a:ext cx="6766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100" kern="0" dirty="0">
                <a:solidFill>
                  <a:srgbClr val="1720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RoHS</a:t>
            </a:r>
            <a:endParaRPr lang="en-US" sz="850" dirty="0"/>
          </a:p>
        </p:txBody>
      </p:sp>
      <p:sp>
        <p:nvSpPr>
          <p:cNvPr id="34" name="Shape 26"/>
          <p:cNvSpPr/>
          <p:nvPr/>
        </p:nvSpPr>
        <p:spPr>
          <a:xfrm>
            <a:off x="457200" y="8732520"/>
            <a:ext cx="6647688" cy="1691640"/>
          </a:xfrm>
          <a:prstGeom prst="roundRect">
            <a:avLst>
              <a:gd name="adj" fmla="val 6486"/>
            </a:avLst>
          </a:prstGeom>
          <a:solidFill>
            <a:srgbClr val="0A2610"/>
          </a:solidFill>
          <a:ln/>
        </p:spPr>
      </p:sp>
      <p:sp>
        <p:nvSpPr>
          <p:cNvPr id="35" name="Text 27"/>
          <p:cNvSpPr/>
          <p:nvPr/>
        </p:nvSpPr>
        <p:spPr>
          <a:xfrm>
            <a:off x="685800" y="8915400"/>
            <a:ext cx="3520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ORBITWAVE SYSTEMS PRIVATE LIMITED</a:t>
            </a:r>
            <a:endParaRPr lang="en-US" sz="900" dirty="0"/>
          </a:p>
        </p:txBody>
      </p:sp>
      <p:sp>
        <p:nvSpPr>
          <p:cNvPr id="36" name="Text 28"/>
          <p:cNvSpPr/>
          <p:nvPr/>
        </p:nvSpPr>
        <p:spPr>
          <a:xfrm>
            <a:off x="685800" y="9153144"/>
            <a:ext cx="3520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C9D6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XTROWS®  Factory: Greater Noida, Uttar Pradesh, India</a:t>
            </a:r>
            <a:endParaRPr lang="en-US" sz="800" dirty="0"/>
          </a:p>
        </p:txBody>
      </p:sp>
      <p:pic>
        <p:nvPicPr>
          <p:cNvPr id="37" name="Image 4" descr="/sessions/busy-wizardly-thompson/mnt/outputs/xb2/assets/icons_png/glob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088" y="9436608"/>
            <a:ext cx="118872" cy="118872"/>
          </a:xfrm>
          <a:prstGeom prst="rect">
            <a:avLst/>
          </a:prstGeom>
        </p:spPr>
      </p:pic>
      <p:sp>
        <p:nvSpPr>
          <p:cNvPr id="38" name="Text 29"/>
          <p:cNvSpPr/>
          <p:nvPr/>
        </p:nvSpPr>
        <p:spPr>
          <a:xfrm>
            <a:off x="896112" y="9427464"/>
            <a:ext cx="3291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www.xtrows.com</a:t>
            </a:r>
            <a:endParaRPr lang="en-US" sz="850" dirty="0"/>
          </a:p>
        </p:txBody>
      </p:sp>
      <p:pic>
        <p:nvPicPr>
          <p:cNvPr id="39" name="Image 5" descr="/sessions/busy-wizardly-thompson/mnt/outputs/xb2/assets/icons_png/mail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088" y="9656064"/>
            <a:ext cx="118872" cy="118872"/>
          </a:xfrm>
          <a:prstGeom prst="rect">
            <a:avLst/>
          </a:prstGeom>
        </p:spPr>
      </p:pic>
      <p:sp>
        <p:nvSpPr>
          <p:cNvPr id="40" name="Text 30"/>
          <p:cNvSpPr/>
          <p:nvPr/>
        </p:nvSpPr>
        <p:spPr>
          <a:xfrm>
            <a:off x="896112" y="9646920"/>
            <a:ext cx="3291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info@xtrows.com</a:t>
            </a:r>
            <a:endParaRPr lang="en-US" sz="850" dirty="0"/>
          </a:p>
        </p:txBody>
      </p:sp>
      <p:pic>
        <p:nvPicPr>
          <p:cNvPr id="41" name="Image 6" descr="/sessions/busy-wizardly-thompson/mnt/outputs/xb2/assets/icons_png/phon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088" y="9875520"/>
            <a:ext cx="118872" cy="118872"/>
          </a:xfrm>
          <a:prstGeom prst="rect">
            <a:avLst/>
          </a:prstGeom>
        </p:spPr>
      </p:pic>
      <p:sp>
        <p:nvSpPr>
          <p:cNvPr id="42" name="Text 31"/>
          <p:cNvSpPr/>
          <p:nvPr/>
        </p:nvSpPr>
        <p:spPr>
          <a:xfrm>
            <a:off x="896112" y="9866376"/>
            <a:ext cx="3291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+91 90000 00000</a:t>
            </a:r>
            <a:endParaRPr lang="en-US" sz="850" dirty="0"/>
          </a:p>
        </p:txBody>
      </p:sp>
      <p:sp>
        <p:nvSpPr>
          <p:cNvPr id="43" name="Shape 32"/>
          <p:cNvSpPr/>
          <p:nvPr/>
        </p:nvSpPr>
        <p:spPr>
          <a:xfrm>
            <a:off x="685800" y="10149840"/>
            <a:ext cx="1011326" cy="201168"/>
          </a:xfrm>
          <a:prstGeom prst="roundRect">
            <a:avLst>
              <a:gd name="adj" fmla="val 50000"/>
            </a:avLst>
          </a:prstGeom>
          <a:solidFill>
            <a:srgbClr val="1C5024"/>
          </a:solidFill>
          <a:ln/>
        </p:spPr>
      </p:sp>
      <p:sp>
        <p:nvSpPr>
          <p:cNvPr id="44" name="Text 33"/>
          <p:cNvSpPr/>
          <p:nvPr/>
        </p:nvSpPr>
        <p:spPr>
          <a:xfrm>
            <a:off x="685800" y="10149840"/>
            <a:ext cx="101132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IN INDIA</a:t>
            </a:r>
            <a:endParaRPr lang="en-US" sz="650" dirty="0"/>
          </a:p>
        </p:txBody>
      </p:sp>
      <p:sp>
        <p:nvSpPr>
          <p:cNvPr id="45" name="Shape 34"/>
          <p:cNvSpPr/>
          <p:nvPr/>
        </p:nvSpPr>
        <p:spPr>
          <a:xfrm>
            <a:off x="1788566" y="10149840"/>
            <a:ext cx="1181405" cy="201168"/>
          </a:xfrm>
          <a:prstGeom prst="roundRect">
            <a:avLst>
              <a:gd name="adj" fmla="val 50000"/>
            </a:avLst>
          </a:prstGeom>
          <a:solidFill>
            <a:srgbClr val="1C5024"/>
          </a:solidFill>
          <a:ln/>
        </p:spPr>
      </p:sp>
      <p:sp>
        <p:nvSpPr>
          <p:cNvPr id="46" name="Text 35"/>
          <p:cNvSpPr/>
          <p:nvPr/>
        </p:nvSpPr>
        <p:spPr>
          <a:xfrm>
            <a:off x="1788566" y="10149840"/>
            <a:ext cx="118140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AVAILABLE ON GeM</a:t>
            </a:r>
            <a:endParaRPr lang="en-US" sz="650" dirty="0"/>
          </a:p>
        </p:txBody>
      </p:sp>
      <p:sp>
        <p:nvSpPr>
          <p:cNvPr id="47" name="Shape 36"/>
          <p:cNvSpPr/>
          <p:nvPr/>
        </p:nvSpPr>
        <p:spPr>
          <a:xfrm>
            <a:off x="3061411" y="10149840"/>
            <a:ext cx="1181405" cy="201168"/>
          </a:xfrm>
          <a:prstGeom prst="roundRect">
            <a:avLst>
              <a:gd name="adj" fmla="val 50000"/>
            </a:avLst>
          </a:prstGeom>
          <a:solidFill>
            <a:srgbClr val="1C5024"/>
          </a:solidFill>
          <a:ln/>
        </p:spPr>
      </p:sp>
      <p:sp>
        <p:nvSpPr>
          <p:cNvPr id="48" name="Text 37"/>
          <p:cNvSpPr/>
          <p:nvPr/>
        </p:nvSpPr>
        <p:spPr>
          <a:xfrm>
            <a:off x="3061411" y="10149840"/>
            <a:ext cx="118140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YEARS WARRANTY</a:t>
            </a:r>
            <a:endParaRPr lang="en-US" sz="650" dirty="0"/>
          </a:p>
        </p:txBody>
      </p:sp>
      <p:sp>
        <p:nvSpPr>
          <p:cNvPr id="49" name="Shape 38"/>
          <p:cNvSpPr/>
          <p:nvPr/>
        </p:nvSpPr>
        <p:spPr>
          <a:xfrm>
            <a:off x="4370832" y="8933688"/>
            <a:ext cx="512064" cy="512064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/>
        </p:spPr>
      </p:sp>
      <p:pic>
        <p:nvPicPr>
          <p:cNvPr id="50" name="Image 7" descr="/sessions/busy-wizardly-thompson/mnt/outputs/xb2/assets/qr_brochure_aero-43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16552" y="8979408"/>
            <a:ext cx="420624" cy="420624"/>
          </a:xfrm>
          <a:prstGeom prst="rect">
            <a:avLst/>
          </a:prstGeom>
        </p:spPr>
      </p:pic>
      <p:sp>
        <p:nvSpPr>
          <p:cNvPr id="51" name="Text 39"/>
          <p:cNvSpPr/>
          <p:nvPr/>
        </p:nvSpPr>
        <p:spPr>
          <a:xfrm>
            <a:off x="4297680" y="9500616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C9D6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Brochure</a:t>
            </a:r>
            <a:endParaRPr lang="en-US" sz="700" dirty="0"/>
          </a:p>
        </p:txBody>
      </p:sp>
      <p:sp>
        <p:nvSpPr>
          <p:cNvPr id="52" name="Shape 40"/>
          <p:cNvSpPr/>
          <p:nvPr/>
        </p:nvSpPr>
        <p:spPr>
          <a:xfrm>
            <a:off x="4992624" y="8933688"/>
            <a:ext cx="512064" cy="512064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/>
        </p:spPr>
      </p:sp>
      <p:pic>
        <p:nvPicPr>
          <p:cNvPr id="53" name="Image 8" descr="/sessions/busy-wizardly-thompson/mnt/outputs/xb2/assets/qr_maps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8344" y="8979408"/>
            <a:ext cx="420624" cy="420624"/>
          </a:xfrm>
          <a:prstGeom prst="rect">
            <a:avLst/>
          </a:prstGeom>
        </p:spPr>
      </p:pic>
      <p:sp>
        <p:nvSpPr>
          <p:cNvPr id="54" name="Text 41"/>
          <p:cNvSpPr/>
          <p:nvPr/>
        </p:nvSpPr>
        <p:spPr>
          <a:xfrm>
            <a:off x="4919472" y="9500616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C9D6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Us</a:t>
            </a:r>
            <a:endParaRPr lang="en-US" sz="700" dirty="0"/>
          </a:p>
        </p:txBody>
      </p:sp>
      <p:sp>
        <p:nvSpPr>
          <p:cNvPr id="55" name="Shape 42"/>
          <p:cNvSpPr/>
          <p:nvPr/>
        </p:nvSpPr>
        <p:spPr>
          <a:xfrm>
            <a:off x="5614416" y="8933688"/>
            <a:ext cx="512064" cy="512064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/>
        </p:spPr>
      </p:sp>
      <p:pic>
        <p:nvPicPr>
          <p:cNvPr id="56" name="Image 9" descr="/sessions/busy-wizardly-thompson/mnt/outputs/xb2/assets/qr_whatsapp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60136" y="8979408"/>
            <a:ext cx="420624" cy="420624"/>
          </a:xfrm>
          <a:prstGeom prst="rect">
            <a:avLst/>
          </a:prstGeom>
        </p:spPr>
      </p:pic>
      <p:sp>
        <p:nvSpPr>
          <p:cNvPr id="57" name="Text 43"/>
          <p:cNvSpPr/>
          <p:nvPr/>
        </p:nvSpPr>
        <p:spPr>
          <a:xfrm>
            <a:off x="5541264" y="9500616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C9D6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WhatsApp</a:t>
            </a:r>
            <a:endParaRPr lang="en-US" sz="700" dirty="0"/>
          </a:p>
        </p:txBody>
      </p:sp>
      <p:sp>
        <p:nvSpPr>
          <p:cNvPr id="58" name="Shape 44"/>
          <p:cNvSpPr/>
          <p:nvPr/>
        </p:nvSpPr>
        <p:spPr>
          <a:xfrm>
            <a:off x="6236208" y="8933688"/>
            <a:ext cx="512064" cy="512064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/>
        </p:spPr>
      </p:sp>
      <p:pic>
        <p:nvPicPr>
          <p:cNvPr id="59" name="Image 10" descr="/sessions/busy-wizardly-thompson/mnt/outputs/xb2/assets/qr_website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81928" y="8979408"/>
            <a:ext cx="420624" cy="420624"/>
          </a:xfrm>
          <a:prstGeom prst="rect">
            <a:avLst/>
          </a:prstGeom>
        </p:spPr>
      </p:pic>
      <p:sp>
        <p:nvSpPr>
          <p:cNvPr id="60" name="Text 45"/>
          <p:cNvSpPr/>
          <p:nvPr/>
        </p:nvSpPr>
        <p:spPr>
          <a:xfrm>
            <a:off x="6163056" y="9500616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C9D6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Website</a:t>
            </a:r>
            <a:endParaRPr lang="en-US" sz="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XTROWS AERO SERIES - </dc:title>
  <dc:subject>PptxGenJS Presentation</dc:subject>
  <dc:creator>Orbitwave Systems Private Limited</dc:creator>
  <cp:lastModifiedBy>Orbitwave Systems Private Limited</cp:lastModifiedBy>
  <cp:revision>1</cp:revision>
  <dcterms:created xsi:type="dcterms:W3CDTF">2026-07-11T03:55:21Z</dcterms:created>
  <dcterms:modified xsi:type="dcterms:W3CDTF">2026-07-11T03:55:21Z</dcterms:modified>
</cp:coreProperties>
</file>